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Waffle Soft" charset="1" panose="02000503000000020004"/>
      <p:regular r:id="rId36"/>
    </p:embeddedFont>
    <p:embeddedFont>
      <p:font typeface="Raleway Semi-Bold" charset="1" panose="00000000000000000000"/>
      <p:regular r:id="rId37"/>
    </p:embeddedFont>
    <p:embeddedFont>
      <p:font typeface="Raleway Bold" charset="1" panose="00000000000000000000"/>
      <p:regular r:id="rId46"/>
    </p:embeddedFont>
    <p:embeddedFont>
      <p:font typeface="Canva Sans Bold" charset="1" panose="020B0803030501040103"/>
      <p:regular r:id="rId58"/>
    </p:embeddedFont>
    <p:embeddedFont>
      <p:font typeface="Canva Sans" charset="1" panose="020B0503030501040103"/>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notesSlides/notesSlide2.xml" Type="http://schemas.openxmlformats.org/officeDocument/2006/relationships/notesSlide"/><Relationship Id="rId42" Target="notesSlides/notesSlide3.xml" Type="http://schemas.openxmlformats.org/officeDocument/2006/relationships/notesSlide"/><Relationship Id="rId43" Target="notesSlides/notesSlide4.xml" Type="http://schemas.openxmlformats.org/officeDocument/2006/relationships/notesSlide"/><Relationship Id="rId44" Target="notesSlides/notesSlide5.xml" Type="http://schemas.openxmlformats.org/officeDocument/2006/relationships/notesSlide"/><Relationship Id="rId45" Target="notesSlides/notesSlide6.xml" Type="http://schemas.openxmlformats.org/officeDocument/2006/relationships/notesSlide"/><Relationship Id="rId46" Target="fonts/font46.fntdata" Type="http://schemas.openxmlformats.org/officeDocument/2006/relationships/font"/><Relationship Id="rId47" Target="notesSlides/notesSlide7.xml" Type="http://schemas.openxmlformats.org/officeDocument/2006/relationships/notesSlide"/><Relationship Id="rId48" Target="notesSlides/notesSlide8.xml" Type="http://schemas.openxmlformats.org/officeDocument/2006/relationships/notesSlide"/><Relationship Id="rId49" Target="notesSlides/notesSlide9.xml" Type="http://schemas.openxmlformats.org/officeDocument/2006/relationships/notesSlide"/><Relationship Id="rId5" Target="tableStyles.xml" Type="http://schemas.openxmlformats.org/officeDocument/2006/relationships/tableStyles"/><Relationship Id="rId50" Target="notesSlides/notesSlide10.xml" Type="http://schemas.openxmlformats.org/officeDocument/2006/relationships/notesSlide"/><Relationship Id="rId51" Target="notesSlides/notesSlide11.xml" Type="http://schemas.openxmlformats.org/officeDocument/2006/relationships/notesSlide"/><Relationship Id="rId52" Target="notesSlides/notesSlide12.xml" Type="http://schemas.openxmlformats.org/officeDocument/2006/relationships/notesSlide"/><Relationship Id="rId53" Target="notesSlides/notesSlide13.xml" Type="http://schemas.openxmlformats.org/officeDocument/2006/relationships/notesSlide"/><Relationship Id="rId54" Target="notesSlides/notesSlide14.xml" Type="http://schemas.openxmlformats.org/officeDocument/2006/relationships/notesSlide"/><Relationship Id="rId55" Target="notesSlides/notesSlide15.xml" Type="http://schemas.openxmlformats.org/officeDocument/2006/relationships/notesSlide"/><Relationship Id="rId56" Target="notesSlides/notesSlide16.xml" Type="http://schemas.openxmlformats.org/officeDocument/2006/relationships/notesSlide"/><Relationship Id="rId57" Target="notesSlides/notesSlide17.xml" Type="http://schemas.openxmlformats.org/officeDocument/2006/relationships/notesSlide"/><Relationship Id="rId58" Target="fonts/font58.fntdata" Type="http://schemas.openxmlformats.org/officeDocument/2006/relationships/font"/><Relationship Id="rId59" Target="notesSlides/notesSlide18.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Hawaiian Falls LLC is a Texas-based waterpark chain focused on delivering family-friendly entertainment through water attractions, on-site dining, and summer events. Founded in 2003, its mission is:</a:t>
            </a:r>
          </a:p>
          <a:p>
            <a:r>
              <a:rPr lang="en-US"/>
              <a:t>"Bring families closer together by delivering safe, fun, and memorable summer experiences."</a:t>
            </a:r>
          </a:p>
          <a:p>
            <a:r>
              <a:rPr lang="en-US"/>
              <a:t>Primary customers include families, teens, local community groups, and summer tourists.</a:t>
            </a:r>
          </a:p>
          <a:p>
            <a:r>
              <a:rPr lang="en-US"/>
              <a:t/>
            </a:r>
          </a:p>
          <a:p>
            <a:r>
              <a:rPr lang="en-US"/>
              <a:t>In 2023, Hawaiian Falls was awarded the best out of the top 20 water parks across all of Texas!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You may be asking yourself "Why not just upgrade to an inclusive platform that handles this automatically such as iPad or Square POS?</a:t>
            </a:r>
          </a:p>
          <a:p>
            <a:r>
              <a:rPr lang="en-US"/>
              <a:t/>
            </a:r>
          </a:p>
          <a:p>
            <a:r>
              <a:rPr lang="en-US"/>
              <a:t>We wanted to minimize the amount of Capital Expenditure required, the iPad and Square POS systems may overheat in the harsh climates offered at the waterpark. The iPad also has an EOL every 7 years, requiring a hardware update periodically. </a:t>
            </a:r>
          </a:p>
          <a:p>
            <a:r>
              <a:rPr lang="en-US"/>
              <a:t/>
            </a:r>
          </a:p>
          <a:p>
            <a:r>
              <a:rPr lang="en-US"/>
              <a:t>By using ubuntu we get all the features offered by Square and iPad, for no extra cost. For the features in Sqaure listed with Ubuntu, it would cost $197.99 per month. Here, it's free. The only thing we would have to check is if the card-reader uses AES or SHA256 to comply with Requirement 3.4.1 of the PCI DSS 4.0.1 standard.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you can see, everything is sort of everywhere. The prep station (top right) is where people make food. Cooks work in the back, and in the front are the cashiers.</a:t>
            </a:r>
          </a:p>
          <a:p>
            <a:r>
              <a:rPr lang="en-US"/>
              <a:t/>
            </a:r>
          </a:p>
          <a:p>
            <a:r>
              <a:rPr lang="en-US"/>
              <a:t>If the preps want pizza, they have to run to the back heater, past the cooks, to get it. Obstructing precious time.</a:t>
            </a:r>
          </a:p>
          <a:p>
            <a:r>
              <a:rPr lang="en-US"/>
              <a:t/>
            </a:r>
          </a:p>
          <a:p>
            <a:r>
              <a:rPr lang="en-US"/>
              <a:t>If the grill operators need the fry pan, they have to yell for it, and maybe prep hears you, maybe they don't. They have to walk around the wall and past a lot of things to get the pan to the cooks.</a:t>
            </a:r>
          </a:p>
          <a:p>
            <a:r>
              <a:rPr lang="en-US"/>
              <a:t/>
            </a:r>
          </a:p>
          <a:p>
            <a:r>
              <a:rPr lang="en-US"/>
              <a:t>There are also no anti-grease mats, meaning cooks could slip and fall while cooking. There is 1 heater in the wall, that is for hotdogs and pretzels, but there are no heating lamps. So food gets cold fast.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new layout lets the cooks do their thing, the preps stay in their area, and there are grease-resistant mats so nobody slips and falls. Although not drawn in, there are also heating lamps so the food stays warm while waiting. The cashiers still have access to the regular drink machines, and POS equipment.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joined Hawaiian Falls in the summer of 2023, and after just 1 year of service was promoted to food and beverage manager!</a:t>
            </a:r>
          </a:p>
          <a:p>
            <a:r>
              <a:rPr lang="en-US"/>
              <a:t/>
            </a:r>
          </a:p>
          <a:p>
            <a:r>
              <a:rPr lang="en-US"/>
              <a:t>It was my job to oversee all food operations within the waterpark, and work towards improving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average guest will purchase an entree, a drink, and a snack.</a:t>
            </a:r>
          </a:p>
          <a:p>
            <a:r>
              <a:rPr lang="en-US"/>
              <a:t/>
            </a:r>
          </a:p>
          <a:p>
            <a:r>
              <a:rPr lang="en-US"/>
              <a:t>Daily Revenue Before Project Flow</a:t>
            </a:r>
          </a:p>
          <a:p>
            <a:r>
              <a:rPr lang="en-US"/>
              <a:t>Weekday attendance: ~ 1,200 guests</a:t>
            </a:r>
          </a:p>
          <a:p>
            <a:r>
              <a:rPr lang="en-US"/>
              <a:t>Peak weekend: ~2,800 guests</a:t>
            </a:r>
          </a:p>
          <a:p>
            <a:r>
              <a:rPr lang="en-US"/>
              <a:t>		Baseline Food Revenue:</a:t>
            </a:r>
          </a:p>
          <a:p>
            <a:r>
              <a:rPr lang="en-US"/>
              <a:t>			1,200 * $17 = $20,400 per day.</a:t>
            </a:r>
          </a:p>
          <a:p>
            <a:r>
              <a:rPr lang="en-US"/>
              <a:t/>
            </a:r>
          </a:p>
          <a:p>
            <a:r>
              <a:rPr lang="en-US"/>
              <a:t>But this is only if EVERY guest goes to Sharkey's, not every guest wants to.</a:t>
            </a:r>
          </a:p>
          <a:p>
            <a:r>
              <a:rPr lang="en-US"/>
              <a:t/>
            </a:r>
          </a:p>
          <a:p>
            <a:r>
              <a:rPr lang="en-US"/>
              <a:t>With, menu enhancements, merchandise optimizations (eye-level product placement, full coolers, etc.), and improved service efficiency are expected to increase food &amp; beverage revenue by 8-12%.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average guest will purchase an entree, a drink, and a snack.</a:t>
            </a:r>
          </a:p>
          <a:p>
            <a:r>
              <a:rPr lang="en-US"/>
              <a:t/>
            </a:r>
          </a:p>
          <a:p>
            <a:r>
              <a:rPr lang="en-US"/>
              <a:t>Daily Revenue Before Project Flow</a:t>
            </a:r>
          </a:p>
          <a:p>
            <a:r>
              <a:rPr lang="en-US"/>
              <a:t>Weekday attendance: ~ 1,200 guests</a:t>
            </a:r>
          </a:p>
          <a:p>
            <a:r>
              <a:rPr lang="en-US"/>
              <a:t>Peak weekend: ~2,800 guests</a:t>
            </a:r>
          </a:p>
          <a:p>
            <a:r>
              <a:rPr lang="en-US"/>
              <a:t>		Baseline Food Revenue:</a:t>
            </a:r>
          </a:p>
          <a:p>
            <a:r>
              <a:rPr lang="en-US"/>
              <a:t>			1,200 * $17 = $20,400 per day.</a:t>
            </a:r>
          </a:p>
          <a:p>
            <a:r>
              <a:rPr lang="en-US"/>
              <a:t/>
            </a:r>
          </a:p>
          <a:p>
            <a:r>
              <a:rPr lang="en-US"/>
              <a:t>But this is only if EVERY guest goes to Sharkey's, not every guest wants to.</a:t>
            </a:r>
          </a:p>
          <a:p>
            <a:r>
              <a:rPr lang="en-US"/>
              <a:t/>
            </a:r>
          </a:p>
          <a:p>
            <a:r>
              <a:rPr lang="en-US"/>
              <a:t>With, menu enhancements, merchandise optimizations (eye-level product placement, full coolers, etc.), and improved service efficiency are expected to increase food &amp; beverage revenue by 8-12%.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optimizations such as:</a:t>
            </a:r>
          </a:p>
          <a:p>
            <a:r>
              <a:rPr lang="en-US"/>
              <a:t>Improved Product Placement</a:t>
            </a:r>
          </a:p>
          <a:p>
            <a:r>
              <a:rPr lang="en-US"/>
              <a:t>More Efficient Service</a:t>
            </a:r>
          </a:p>
          <a:p>
            <a:r>
              <a:rPr lang="en-US"/>
              <a:t>Menu Enhancements</a:t>
            </a:r>
          </a:p>
          <a:p>
            <a:r>
              <a:rPr lang="en-US"/>
              <a:t>Merchandise Optimizations</a:t>
            </a:r>
          </a:p>
          <a:p>
            <a:r>
              <a:rPr lang="en-US"/>
              <a:t>We can increase our profits by 8-12%.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Current systems take 20+ seconds for people to pay. We need a system that is faster and better.</a:t>
            </a:r>
          </a:p>
          <a:p>
            <a:r>
              <a:rPr lang="en-US"/>
              <a:t/>
            </a:r>
          </a:p>
          <a:p>
            <a:r>
              <a:rPr lang="en-US"/>
              <a:t>Cable management poses serious risk to employees, there were several times I would be working and trip on a cord behind the counter.</a:t>
            </a:r>
          </a:p>
          <a:p>
            <a:r>
              <a:rPr lang="en-US"/>
              <a:t/>
            </a:r>
          </a:p>
          <a:p>
            <a:r>
              <a:rPr lang="en-US"/>
              <a:t>The POS uses CentOS Linux which was deprecated in 2015. That's a little over 10 years ago!</a:t>
            </a:r>
          </a:p>
          <a:p>
            <a:r>
              <a:rPr lang="en-US"/>
              <a:t/>
            </a:r>
          </a:p>
          <a:p>
            <a:r>
              <a:rPr lang="en-US"/>
              <a:t>The POS REQUIRES WiFi. No Wifi, no sales. We need a logging system that keeps track of everything locally, and re-syncs with the cloud afterwards. This way, we don't shutdown if the WiFi goes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notesSlides/notesSlide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https://cdn.prod.website-files.com/614e10e1200f163424ddb67c/616389da3268e3498f1593bc_PMBS_1.pdf" TargetMode="External" Type="http://schemas.openxmlformats.org/officeDocument/2006/relationships/hyperlink"/><Relationship Id="rId3" Target="https://cdn.prod.website-files.com/614e10e1200f163424ddb67c/616389da3268e3498f1593bc_PMBS_1.pdf" TargetMode="External" Type="http://schemas.openxmlformats.org/officeDocument/2006/relationships/hyperlink"/></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9.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222080" y="5056440"/>
            <a:ext cx="18732159" cy="5619648"/>
          </a:xfrm>
          <a:custGeom>
            <a:avLst/>
            <a:gdLst/>
            <a:ahLst/>
            <a:cxnLst/>
            <a:rect r="r" b="b" t="t" l="l"/>
            <a:pathLst>
              <a:path h="5619648" w="18732159">
                <a:moveTo>
                  <a:pt x="0" y="0"/>
                </a:moveTo>
                <a:lnTo>
                  <a:pt x="18732160" y="0"/>
                </a:lnTo>
                <a:lnTo>
                  <a:pt x="18732160" y="5619648"/>
                </a:lnTo>
                <a:lnTo>
                  <a:pt x="0" y="561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16928" y="-523615"/>
            <a:ext cx="3615895" cy="3727726"/>
          </a:xfrm>
          <a:custGeom>
            <a:avLst/>
            <a:gdLst/>
            <a:ahLst/>
            <a:cxnLst/>
            <a:rect r="r" b="b" t="t" l="l"/>
            <a:pathLst>
              <a:path h="3727726" w="3615895">
                <a:moveTo>
                  <a:pt x="0" y="0"/>
                </a:moveTo>
                <a:lnTo>
                  <a:pt x="3615895" y="0"/>
                </a:lnTo>
                <a:lnTo>
                  <a:pt x="3615895" y="3727727"/>
                </a:lnTo>
                <a:lnTo>
                  <a:pt x="0" y="3727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856690" y="-603452"/>
            <a:ext cx="3693337" cy="3807564"/>
          </a:xfrm>
          <a:custGeom>
            <a:avLst/>
            <a:gdLst/>
            <a:ahLst/>
            <a:cxnLst/>
            <a:rect r="r" b="b" t="t" l="l"/>
            <a:pathLst>
              <a:path h="3807564" w="3693337">
                <a:moveTo>
                  <a:pt x="3693337" y="0"/>
                </a:moveTo>
                <a:lnTo>
                  <a:pt x="0" y="0"/>
                </a:lnTo>
                <a:lnTo>
                  <a:pt x="0" y="3807564"/>
                </a:lnTo>
                <a:lnTo>
                  <a:pt x="3693337" y="3807564"/>
                </a:lnTo>
                <a:lnTo>
                  <a:pt x="36933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41859">
            <a:off x="-642429" y="3460028"/>
            <a:ext cx="3342258" cy="4417081"/>
          </a:xfrm>
          <a:custGeom>
            <a:avLst/>
            <a:gdLst/>
            <a:ahLst/>
            <a:cxnLst/>
            <a:rect r="r" b="b" t="t" l="l"/>
            <a:pathLst>
              <a:path h="4417081" w="3342258">
                <a:moveTo>
                  <a:pt x="0" y="0"/>
                </a:moveTo>
                <a:lnTo>
                  <a:pt x="3342258" y="0"/>
                </a:lnTo>
                <a:lnTo>
                  <a:pt x="3342258" y="4417081"/>
                </a:lnTo>
                <a:lnTo>
                  <a:pt x="0" y="44170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879181" y="-1112746"/>
            <a:ext cx="2529637" cy="2529637"/>
          </a:xfrm>
          <a:custGeom>
            <a:avLst/>
            <a:gdLst/>
            <a:ahLst/>
            <a:cxnLst/>
            <a:rect r="r" b="b" t="t" l="l"/>
            <a:pathLst>
              <a:path h="2529637" w="2529637">
                <a:moveTo>
                  <a:pt x="0" y="0"/>
                </a:moveTo>
                <a:lnTo>
                  <a:pt x="2529638" y="0"/>
                </a:lnTo>
                <a:lnTo>
                  <a:pt x="2529638" y="2529638"/>
                </a:lnTo>
                <a:lnTo>
                  <a:pt x="0" y="25296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326036" y="3259317"/>
            <a:ext cx="2933264" cy="3051511"/>
          </a:xfrm>
          <a:custGeom>
            <a:avLst/>
            <a:gdLst/>
            <a:ahLst/>
            <a:cxnLst/>
            <a:rect r="r" b="b" t="t" l="l"/>
            <a:pathLst>
              <a:path h="3051511" w="2933264">
                <a:moveTo>
                  <a:pt x="0" y="0"/>
                </a:moveTo>
                <a:lnTo>
                  <a:pt x="2933264" y="0"/>
                </a:lnTo>
                <a:lnTo>
                  <a:pt x="2933264" y="3051510"/>
                </a:lnTo>
                <a:lnTo>
                  <a:pt x="0" y="3051510"/>
                </a:lnTo>
                <a:lnTo>
                  <a:pt x="0" y="0"/>
                </a:lnTo>
                <a:close/>
              </a:path>
            </a:pathLst>
          </a:custGeom>
          <a:blipFill>
            <a:blip r:embed="rId10"/>
            <a:stretch>
              <a:fillRect l="0" t="0" r="0" b="0"/>
            </a:stretch>
          </a:blipFill>
        </p:spPr>
      </p:sp>
      <p:sp>
        <p:nvSpPr>
          <p:cNvPr name="Freeform 8" id="8"/>
          <p:cNvSpPr/>
          <p:nvPr/>
        </p:nvSpPr>
        <p:spPr>
          <a:xfrm flipH="false" flipV="false" rot="0">
            <a:off x="2937988" y="5706669"/>
            <a:ext cx="1859911" cy="1320537"/>
          </a:xfrm>
          <a:custGeom>
            <a:avLst/>
            <a:gdLst/>
            <a:ahLst/>
            <a:cxnLst/>
            <a:rect r="r" b="b" t="t" l="l"/>
            <a:pathLst>
              <a:path h="1320537" w="1859911">
                <a:moveTo>
                  <a:pt x="0" y="0"/>
                </a:moveTo>
                <a:lnTo>
                  <a:pt x="1859911" y="0"/>
                </a:lnTo>
                <a:lnTo>
                  <a:pt x="1859911" y="1320537"/>
                </a:lnTo>
                <a:lnTo>
                  <a:pt x="0" y="13205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5370775" y="6405037"/>
            <a:ext cx="7546450" cy="956997"/>
            <a:chOff x="0" y="0"/>
            <a:chExt cx="1987542" cy="252049"/>
          </a:xfrm>
        </p:grpSpPr>
        <p:sp>
          <p:nvSpPr>
            <p:cNvPr name="Freeform 10" id="10"/>
            <p:cNvSpPr/>
            <p:nvPr/>
          </p:nvSpPr>
          <p:spPr>
            <a:xfrm flipH="false" flipV="false" rot="0">
              <a:off x="0" y="0"/>
              <a:ext cx="1987542" cy="252049"/>
            </a:xfrm>
            <a:custGeom>
              <a:avLst/>
              <a:gdLst/>
              <a:ahLst/>
              <a:cxnLst/>
              <a:rect r="r" b="b" t="t" l="l"/>
              <a:pathLst>
                <a:path h="252049" w="1987542">
                  <a:moveTo>
                    <a:pt x="30777" y="0"/>
                  </a:moveTo>
                  <a:lnTo>
                    <a:pt x="1956765" y="0"/>
                  </a:lnTo>
                  <a:cubicBezTo>
                    <a:pt x="1973763" y="0"/>
                    <a:pt x="1987542" y="13779"/>
                    <a:pt x="1987542" y="30777"/>
                  </a:cubicBezTo>
                  <a:lnTo>
                    <a:pt x="1987542" y="221272"/>
                  </a:lnTo>
                  <a:cubicBezTo>
                    <a:pt x="1987542" y="238269"/>
                    <a:pt x="1973763" y="252049"/>
                    <a:pt x="1956765" y="252049"/>
                  </a:cubicBezTo>
                  <a:lnTo>
                    <a:pt x="30777" y="252049"/>
                  </a:lnTo>
                  <a:cubicBezTo>
                    <a:pt x="13779" y="252049"/>
                    <a:pt x="0" y="238269"/>
                    <a:pt x="0" y="221272"/>
                  </a:cubicBezTo>
                  <a:lnTo>
                    <a:pt x="0" y="30777"/>
                  </a:lnTo>
                  <a:cubicBezTo>
                    <a:pt x="0" y="13779"/>
                    <a:pt x="13779" y="0"/>
                    <a:pt x="30777" y="0"/>
                  </a:cubicBezTo>
                  <a:close/>
                </a:path>
              </a:pathLst>
            </a:custGeom>
            <a:solidFill>
              <a:srgbClr val="FF8A42"/>
            </a:solidFill>
          </p:spPr>
        </p:sp>
        <p:sp>
          <p:nvSpPr>
            <p:cNvPr name="TextBox 11" id="11"/>
            <p:cNvSpPr txBox="true"/>
            <p:nvPr/>
          </p:nvSpPr>
          <p:spPr>
            <a:xfrm>
              <a:off x="0" y="-38100"/>
              <a:ext cx="1987542" cy="29014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640255" y="5388860"/>
            <a:ext cx="1820885" cy="1843935"/>
          </a:xfrm>
          <a:custGeom>
            <a:avLst/>
            <a:gdLst/>
            <a:ahLst/>
            <a:cxnLst/>
            <a:rect r="r" b="b" t="t" l="l"/>
            <a:pathLst>
              <a:path h="1843935" w="1820885">
                <a:moveTo>
                  <a:pt x="0" y="0"/>
                </a:moveTo>
                <a:lnTo>
                  <a:pt x="1820885" y="0"/>
                </a:lnTo>
                <a:lnTo>
                  <a:pt x="1820885" y="1843934"/>
                </a:lnTo>
                <a:lnTo>
                  <a:pt x="0" y="1843934"/>
                </a:lnTo>
                <a:lnTo>
                  <a:pt x="0" y="0"/>
                </a:lnTo>
                <a:close/>
              </a:path>
            </a:pathLst>
          </a:custGeom>
          <a:blipFill>
            <a:blip r:embed="rId13"/>
            <a:stretch>
              <a:fillRect l="0" t="0" r="0" b="0"/>
            </a:stretch>
          </a:blipFill>
        </p:spPr>
      </p:sp>
      <p:sp>
        <p:nvSpPr>
          <p:cNvPr name="TextBox 13" id="13"/>
          <p:cNvSpPr txBox="true"/>
          <p:nvPr/>
        </p:nvSpPr>
        <p:spPr>
          <a:xfrm rot="0">
            <a:off x="3826860" y="2427350"/>
            <a:ext cx="10634280" cy="4027556"/>
          </a:xfrm>
          <a:prstGeom prst="rect">
            <a:avLst/>
          </a:prstGeom>
        </p:spPr>
        <p:txBody>
          <a:bodyPr anchor="t" rtlCol="false" tIns="0" lIns="0" bIns="0" rIns="0">
            <a:spAutoFit/>
          </a:bodyPr>
          <a:lstStyle/>
          <a:p>
            <a:pPr algn="ctr">
              <a:lnSpc>
                <a:spcPts val="15865"/>
              </a:lnSpc>
            </a:pPr>
            <a:r>
              <a:rPr lang="en-US" sz="12898" spc="-322">
                <a:solidFill>
                  <a:srgbClr val="168EC4"/>
                </a:solidFill>
                <a:latin typeface="Waffle Soft"/>
                <a:ea typeface="Waffle Soft"/>
                <a:cs typeface="Waffle Soft"/>
                <a:sym typeface="Waffle Soft"/>
              </a:rPr>
              <a:t>HAWAIIAN</a:t>
            </a:r>
          </a:p>
          <a:p>
            <a:pPr algn="ctr">
              <a:lnSpc>
                <a:spcPts val="15865"/>
              </a:lnSpc>
            </a:pPr>
            <a:r>
              <a:rPr lang="en-US" sz="12898" spc="-322">
                <a:solidFill>
                  <a:srgbClr val="168EC4"/>
                </a:solidFill>
                <a:latin typeface="Waffle Soft"/>
                <a:ea typeface="Waffle Soft"/>
                <a:cs typeface="Waffle Soft"/>
                <a:sym typeface="Waffle Soft"/>
              </a:rPr>
              <a:t>FALLS</a:t>
            </a:r>
          </a:p>
        </p:txBody>
      </p:sp>
      <p:sp>
        <p:nvSpPr>
          <p:cNvPr name="TextBox 14" id="14"/>
          <p:cNvSpPr txBox="true"/>
          <p:nvPr/>
        </p:nvSpPr>
        <p:spPr>
          <a:xfrm rot="0">
            <a:off x="3165851" y="838200"/>
            <a:ext cx="11956298" cy="1684400"/>
          </a:xfrm>
          <a:prstGeom prst="rect">
            <a:avLst/>
          </a:prstGeom>
        </p:spPr>
        <p:txBody>
          <a:bodyPr anchor="t" rtlCol="false" tIns="0" lIns="0" bIns="0" rIns="0">
            <a:spAutoFit/>
          </a:bodyPr>
          <a:lstStyle/>
          <a:p>
            <a:pPr algn="ctr">
              <a:lnSpc>
                <a:spcPts val="6642"/>
              </a:lnSpc>
            </a:pPr>
            <a:r>
              <a:rPr lang="en-US" sz="5400" spc="-135">
                <a:solidFill>
                  <a:srgbClr val="FF8A42"/>
                </a:solidFill>
                <a:latin typeface="Waffle Soft"/>
                <a:ea typeface="Waffle Soft"/>
                <a:cs typeface="Waffle Soft"/>
                <a:sym typeface="Waffle Soft"/>
              </a:rPr>
              <a:t>ENHANCING FOOD AND GUEST  OPERATIONS FOR</a:t>
            </a:r>
          </a:p>
        </p:txBody>
      </p:sp>
      <p:sp>
        <p:nvSpPr>
          <p:cNvPr name="TextBox 15" id="15"/>
          <p:cNvSpPr txBox="true"/>
          <p:nvPr/>
        </p:nvSpPr>
        <p:spPr>
          <a:xfrm rot="0">
            <a:off x="5647745" y="6655255"/>
            <a:ext cx="6992509" cy="447675"/>
          </a:xfrm>
          <a:prstGeom prst="rect">
            <a:avLst/>
          </a:prstGeom>
        </p:spPr>
        <p:txBody>
          <a:bodyPr anchor="t" rtlCol="false" tIns="0" lIns="0" bIns="0" rIns="0">
            <a:spAutoFit/>
          </a:bodyPr>
          <a:lstStyle/>
          <a:p>
            <a:pPr algn="ctr">
              <a:lnSpc>
                <a:spcPts val="3480"/>
              </a:lnSpc>
            </a:pPr>
            <a:r>
              <a:rPr lang="en-US" sz="2900" b="true">
                <a:solidFill>
                  <a:srgbClr val="FFFFFF"/>
                </a:solidFill>
                <a:latin typeface="Raleway Semi-Bold"/>
                <a:ea typeface="Raleway Semi-Bold"/>
                <a:cs typeface="Raleway Semi-Bold"/>
                <a:sym typeface="Raleway Semi-Bold"/>
              </a:rPr>
              <a:t>Landen Barker and Fabian Carbo Ruiz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133728" y="1758873"/>
            <a:ext cx="24555457" cy="6693055"/>
          </a:xfrm>
          <a:prstGeom prst="rect">
            <a:avLst/>
          </a:prstGeom>
        </p:spPr>
        <p:txBody>
          <a:bodyPr anchor="t" rtlCol="false" tIns="0" lIns="0" bIns="0" rIns="0">
            <a:spAutoFit/>
          </a:bodyPr>
          <a:lstStyle/>
          <a:p>
            <a:pPr algn="ctr">
              <a:lnSpc>
                <a:spcPts val="17625"/>
              </a:lnSpc>
            </a:pPr>
            <a:r>
              <a:rPr lang="en-US" sz="14330" spc="-358">
                <a:solidFill>
                  <a:srgbClr val="168EC4"/>
                </a:solidFill>
                <a:latin typeface="Waffle Soft"/>
                <a:ea typeface="Waffle Soft"/>
                <a:cs typeface="Waffle Soft"/>
                <a:sym typeface="Waffle Soft"/>
              </a:rPr>
              <a:t>STEP 2:</a:t>
            </a:r>
          </a:p>
          <a:p>
            <a:pPr algn="ctr">
              <a:lnSpc>
                <a:spcPts val="17625"/>
              </a:lnSpc>
            </a:pPr>
            <a:r>
              <a:rPr lang="en-US" sz="14330" spc="-358">
                <a:solidFill>
                  <a:srgbClr val="1790C6"/>
                </a:solidFill>
                <a:latin typeface="Waffle Soft"/>
                <a:ea typeface="Waffle Soft"/>
                <a:cs typeface="Waffle Soft"/>
                <a:sym typeface="Waffle Soft"/>
              </a:rPr>
              <a:t> </a:t>
            </a:r>
            <a:r>
              <a:rPr lang="en-US" sz="14330" spc="-358">
                <a:solidFill>
                  <a:srgbClr val="FF8A42"/>
                </a:solidFill>
                <a:latin typeface="Waffle Soft"/>
                <a:ea typeface="Waffle Soft"/>
                <a:cs typeface="Waffle Soft"/>
                <a:sym typeface="Waffle Soft"/>
              </a:rPr>
              <a:t>POINT-OF-SALE </a:t>
            </a:r>
          </a:p>
          <a:p>
            <a:pPr algn="ctr">
              <a:lnSpc>
                <a:spcPts val="17625"/>
              </a:lnSpc>
            </a:pPr>
            <a:r>
              <a:rPr lang="en-US" sz="14330" spc="-358">
                <a:solidFill>
                  <a:srgbClr val="FF8A42"/>
                </a:solidFill>
                <a:latin typeface="Waffle Soft"/>
                <a:ea typeface="Waffle Soft"/>
                <a:cs typeface="Waffle Soft"/>
                <a:sym typeface="Waffle Soft"/>
              </a:rPr>
              <a:t>IMPROVEMENTS</a:t>
            </a:r>
          </a:p>
        </p:txBody>
      </p:sp>
      <p:sp>
        <p:nvSpPr>
          <p:cNvPr name="Freeform 6" id="6"/>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064889" y="2215573"/>
            <a:ext cx="9616068" cy="5384998"/>
          </a:xfrm>
          <a:custGeom>
            <a:avLst/>
            <a:gdLst/>
            <a:ahLst/>
            <a:cxnLst/>
            <a:rect r="r" b="b" t="t" l="l"/>
            <a:pathLst>
              <a:path h="5384998" w="9616068">
                <a:moveTo>
                  <a:pt x="0" y="0"/>
                </a:moveTo>
                <a:lnTo>
                  <a:pt x="9616068" y="0"/>
                </a:lnTo>
                <a:lnTo>
                  <a:pt x="9616068" y="5384999"/>
                </a:lnTo>
                <a:lnTo>
                  <a:pt x="0" y="5384999"/>
                </a:lnTo>
                <a:lnTo>
                  <a:pt x="0" y="0"/>
                </a:lnTo>
                <a:close/>
              </a:path>
            </a:pathLst>
          </a:custGeom>
          <a:blipFill>
            <a:blip r:embed="rId5"/>
            <a:stretch>
              <a:fillRect l="0" t="0" r="0" b="0"/>
            </a:stretch>
          </a:blipFill>
        </p:spPr>
      </p:sp>
      <p:sp>
        <p:nvSpPr>
          <p:cNvPr name="TextBox 7" id="7"/>
          <p:cNvSpPr txBox="true"/>
          <p:nvPr/>
        </p:nvSpPr>
        <p:spPr>
          <a:xfrm rot="0">
            <a:off x="585050" y="1948972"/>
            <a:ext cx="7063233" cy="5803902"/>
          </a:xfrm>
          <a:prstGeom prst="rect">
            <a:avLst/>
          </a:prstGeom>
        </p:spPr>
        <p:txBody>
          <a:bodyPr anchor="t" rtlCol="false" tIns="0" lIns="0" bIns="0" rIns="0">
            <a:spAutoFit/>
          </a:bodyPr>
          <a:lstStyle/>
          <a:p>
            <a:pPr algn="just">
              <a:lnSpc>
                <a:spcPts val="7699"/>
              </a:lnSpc>
            </a:pPr>
            <a:r>
              <a:rPr lang="en-US" sz="5499" b="true">
                <a:solidFill>
                  <a:srgbClr val="000000"/>
                </a:solidFill>
                <a:latin typeface="Raleway Bold"/>
                <a:ea typeface="Raleway Bold"/>
                <a:cs typeface="Raleway Bold"/>
                <a:sym typeface="Raleway Bold"/>
              </a:rPr>
              <a:t>Issues</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No tap-to-pay</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Cable Management</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Outdated OS</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Requires WiFi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133728" y="1753232"/>
            <a:ext cx="24555457" cy="6538226"/>
          </a:xfrm>
          <a:prstGeom prst="rect">
            <a:avLst/>
          </a:prstGeom>
        </p:spPr>
        <p:txBody>
          <a:bodyPr anchor="t" rtlCol="false" tIns="0" lIns="0" bIns="0" rIns="0">
            <a:spAutoFit/>
          </a:bodyPr>
          <a:lstStyle/>
          <a:p>
            <a:pPr algn="ctr">
              <a:lnSpc>
                <a:spcPts val="17134"/>
              </a:lnSpc>
            </a:pPr>
            <a:r>
              <a:rPr lang="en-US" sz="13930" spc="-348">
                <a:solidFill>
                  <a:srgbClr val="168EC4"/>
                </a:solidFill>
                <a:latin typeface="Waffle Soft"/>
                <a:ea typeface="Waffle Soft"/>
                <a:cs typeface="Waffle Soft"/>
                <a:sym typeface="Waffle Soft"/>
              </a:rPr>
              <a:t>STEP 2A:</a:t>
            </a:r>
          </a:p>
          <a:p>
            <a:pPr algn="ctr">
              <a:lnSpc>
                <a:spcPts val="17134"/>
              </a:lnSpc>
            </a:pPr>
            <a:r>
              <a:rPr lang="en-US" sz="13930" spc="-348">
                <a:solidFill>
                  <a:srgbClr val="FF8A42"/>
                </a:solidFill>
                <a:latin typeface="Waffle Soft"/>
                <a:ea typeface="Waffle Soft"/>
                <a:cs typeface="Waffle Soft"/>
                <a:sym typeface="Waffle Soft"/>
              </a:rPr>
              <a:t>UPDATING THE</a:t>
            </a:r>
          </a:p>
          <a:p>
            <a:pPr algn="ctr">
              <a:lnSpc>
                <a:spcPts val="17134"/>
              </a:lnSpc>
            </a:pPr>
            <a:r>
              <a:rPr lang="en-US" sz="13930" spc="-348">
                <a:solidFill>
                  <a:srgbClr val="FF8A42"/>
                </a:solidFill>
                <a:latin typeface="Waffle Soft"/>
                <a:ea typeface="Waffle Soft"/>
                <a:cs typeface="Waffle Soft"/>
                <a:sym typeface="Waffle Soft"/>
              </a:rPr>
              <a:t>OPERATING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37604" y="1829432"/>
            <a:ext cx="10091228" cy="6054737"/>
          </a:xfrm>
          <a:custGeom>
            <a:avLst/>
            <a:gdLst/>
            <a:ahLst/>
            <a:cxnLst/>
            <a:rect r="r" b="b" t="t" l="l"/>
            <a:pathLst>
              <a:path h="6054737" w="10091228">
                <a:moveTo>
                  <a:pt x="0" y="0"/>
                </a:moveTo>
                <a:lnTo>
                  <a:pt x="10091228" y="0"/>
                </a:lnTo>
                <a:lnTo>
                  <a:pt x="10091228" y="6054737"/>
                </a:lnTo>
                <a:lnTo>
                  <a:pt x="0" y="6054737"/>
                </a:lnTo>
                <a:lnTo>
                  <a:pt x="0" y="0"/>
                </a:lnTo>
                <a:close/>
              </a:path>
            </a:pathLst>
          </a:custGeom>
          <a:blipFill>
            <a:blip r:embed="rId5"/>
            <a:stretch>
              <a:fillRect l="0" t="0" r="0" b="0"/>
            </a:stretch>
          </a:blipFill>
        </p:spPr>
      </p:sp>
      <p:sp>
        <p:nvSpPr>
          <p:cNvPr name="TextBox 7" id="7"/>
          <p:cNvSpPr txBox="true"/>
          <p:nvPr/>
        </p:nvSpPr>
        <p:spPr>
          <a:xfrm rot="0">
            <a:off x="585050" y="1948972"/>
            <a:ext cx="6291880" cy="4561206"/>
          </a:xfrm>
          <a:prstGeom prst="rect">
            <a:avLst/>
          </a:prstGeom>
        </p:spPr>
        <p:txBody>
          <a:bodyPr anchor="t" rtlCol="false" tIns="0" lIns="0" bIns="0" rIns="0">
            <a:spAutoFit/>
          </a:bodyPr>
          <a:lstStyle/>
          <a:p>
            <a:pPr algn="just">
              <a:lnSpc>
                <a:spcPts val="7699"/>
              </a:lnSpc>
            </a:pPr>
            <a:r>
              <a:rPr lang="en-US" sz="5499" b="true">
                <a:solidFill>
                  <a:srgbClr val="000000"/>
                </a:solidFill>
                <a:latin typeface="Raleway Bold"/>
                <a:ea typeface="Raleway Bold"/>
                <a:cs typeface="Raleway Bold"/>
                <a:sym typeface="Raleway Bold"/>
              </a:rPr>
              <a:t>Issues</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Currently Uses CentOS Linux</a:t>
            </a:r>
          </a:p>
          <a:p>
            <a:pPr algn="just" marL="1187437" indent="-593718" lvl="1">
              <a:lnSpc>
                <a:spcPts val="6269"/>
              </a:lnSpc>
              <a:buFont typeface="Arial"/>
              <a:buChar char="•"/>
            </a:pPr>
            <a:r>
              <a:rPr lang="en-US" b="true" sz="5499">
                <a:solidFill>
                  <a:srgbClr val="000000"/>
                </a:solidFill>
                <a:latin typeface="Raleway Bold"/>
                <a:ea typeface="Raleway Bold"/>
                <a:cs typeface="Raleway Bold"/>
                <a:sym typeface="Raleway Bold"/>
              </a:rPr>
              <a:t>EOL was May, 2015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838830" y="2481557"/>
            <a:ext cx="11294572" cy="6776743"/>
          </a:xfrm>
          <a:custGeom>
            <a:avLst/>
            <a:gdLst/>
            <a:ahLst/>
            <a:cxnLst/>
            <a:rect r="r" b="b" t="t" l="l"/>
            <a:pathLst>
              <a:path h="6776743" w="11294572">
                <a:moveTo>
                  <a:pt x="0" y="0"/>
                </a:moveTo>
                <a:lnTo>
                  <a:pt x="11294572" y="0"/>
                </a:lnTo>
                <a:lnTo>
                  <a:pt x="11294572" y="6776743"/>
                </a:lnTo>
                <a:lnTo>
                  <a:pt x="0" y="6776743"/>
                </a:lnTo>
                <a:lnTo>
                  <a:pt x="0" y="0"/>
                </a:lnTo>
                <a:close/>
              </a:path>
            </a:pathLst>
          </a:custGeom>
          <a:blipFill>
            <a:blip r:embed="rId5"/>
            <a:stretch>
              <a:fillRect l="0" t="0" r="0" b="0"/>
            </a:stretch>
          </a:blipFill>
        </p:spPr>
      </p:sp>
      <p:sp>
        <p:nvSpPr>
          <p:cNvPr name="TextBox 7" id="7"/>
          <p:cNvSpPr txBox="true"/>
          <p:nvPr/>
        </p:nvSpPr>
        <p:spPr>
          <a:xfrm rot="0">
            <a:off x="327875" y="1948972"/>
            <a:ext cx="6291880" cy="6751956"/>
          </a:xfrm>
          <a:prstGeom prst="rect">
            <a:avLst/>
          </a:prstGeom>
        </p:spPr>
        <p:txBody>
          <a:bodyPr anchor="t" rtlCol="false" tIns="0" lIns="0" bIns="0" rIns="0">
            <a:spAutoFit/>
          </a:bodyPr>
          <a:lstStyle/>
          <a:p>
            <a:pPr algn="just">
              <a:lnSpc>
                <a:spcPts val="7699"/>
              </a:lnSpc>
            </a:pPr>
            <a:r>
              <a:rPr lang="en-US" sz="5499" b="true">
                <a:solidFill>
                  <a:srgbClr val="000000"/>
                </a:solidFill>
                <a:latin typeface="Raleway Bold"/>
                <a:ea typeface="Raleway Bold"/>
                <a:cs typeface="Raleway Bold"/>
                <a:sym typeface="Raleway Bold"/>
              </a:rPr>
              <a:t>Fix</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Use Ubuntu</a:t>
            </a:r>
          </a:p>
          <a:p>
            <a:pPr algn="just" marL="1187437" indent="-593718" lvl="1">
              <a:lnSpc>
                <a:spcPts val="6269"/>
              </a:lnSpc>
              <a:buFont typeface="Arial"/>
              <a:buChar char="•"/>
            </a:pPr>
            <a:r>
              <a:rPr lang="en-US" b="true" sz="5499">
                <a:solidFill>
                  <a:srgbClr val="000000"/>
                </a:solidFill>
                <a:latin typeface="Raleway Bold"/>
                <a:ea typeface="Raleway Bold"/>
                <a:cs typeface="Raleway Bold"/>
                <a:sym typeface="Raleway Bold"/>
              </a:rPr>
              <a:t>Optimized for enterprise use</a:t>
            </a:r>
          </a:p>
          <a:p>
            <a:pPr algn="just" marL="1187437" indent="-593718" lvl="1">
              <a:lnSpc>
                <a:spcPts val="6269"/>
              </a:lnSpc>
              <a:buFont typeface="Arial"/>
              <a:buChar char="•"/>
            </a:pPr>
            <a:r>
              <a:rPr lang="en-US" b="true" sz="5499">
                <a:solidFill>
                  <a:srgbClr val="000000"/>
                </a:solidFill>
                <a:latin typeface="Raleway Bold"/>
                <a:ea typeface="Raleway Bold"/>
                <a:cs typeface="Raleway Bold"/>
                <a:sym typeface="Raleway Bold"/>
              </a:rPr>
              <a:t>Actively updated</a:t>
            </a:r>
          </a:p>
          <a:p>
            <a:pPr algn="just" marL="1187437" indent="-593718" lvl="1">
              <a:lnSpc>
                <a:spcPts val="6269"/>
              </a:lnSpc>
              <a:buFont typeface="Arial"/>
              <a:buChar char="•"/>
            </a:pPr>
            <a:r>
              <a:rPr lang="en-US" b="true" sz="5499">
                <a:solidFill>
                  <a:srgbClr val="000000"/>
                </a:solidFill>
                <a:latin typeface="Raleway Bold"/>
                <a:ea typeface="Raleway Bold"/>
                <a:cs typeface="Raleway Bold"/>
                <a:sym typeface="Raleway Bold"/>
              </a:rPr>
              <a:t>Last release: October, 2025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133728" y="1768398"/>
            <a:ext cx="24555457" cy="6698742"/>
          </a:xfrm>
          <a:prstGeom prst="rect">
            <a:avLst/>
          </a:prstGeom>
        </p:spPr>
        <p:txBody>
          <a:bodyPr anchor="t" rtlCol="false" tIns="0" lIns="0" bIns="0" rIns="0">
            <a:spAutoFit/>
          </a:bodyPr>
          <a:lstStyle/>
          <a:p>
            <a:pPr algn="ctr">
              <a:lnSpc>
                <a:spcPts val="17589"/>
              </a:lnSpc>
            </a:pPr>
            <a:r>
              <a:rPr lang="en-US" sz="14300" spc="-357">
                <a:solidFill>
                  <a:srgbClr val="168EC4"/>
                </a:solidFill>
                <a:latin typeface="Waffle Soft"/>
                <a:ea typeface="Waffle Soft"/>
                <a:cs typeface="Waffle Soft"/>
                <a:sym typeface="Waffle Soft"/>
              </a:rPr>
              <a:t>STEP 2B:</a:t>
            </a:r>
          </a:p>
          <a:p>
            <a:pPr algn="ctr">
              <a:lnSpc>
                <a:spcPts val="17589"/>
              </a:lnSpc>
            </a:pPr>
            <a:r>
              <a:rPr lang="en-US" sz="14300" spc="-357">
                <a:solidFill>
                  <a:srgbClr val="FF8A42"/>
                </a:solidFill>
                <a:latin typeface="Waffle Soft"/>
                <a:ea typeface="Waffle Soft"/>
                <a:cs typeface="Waffle Soft"/>
                <a:sym typeface="Waffle Soft"/>
              </a:rPr>
              <a:t>PCI-DSS 4.0.1</a:t>
            </a:r>
          </a:p>
          <a:p>
            <a:pPr algn="ctr">
              <a:lnSpc>
                <a:spcPts val="17589"/>
              </a:lnSpc>
            </a:pPr>
            <a:r>
              <a:rPr lang="en-US" sz="14300" spc="-357">
                <a:solidFill>
                  <a:srgbClr val="FF8A42"/>
                </a:solidFill>
                <a:latin typeface="Waffle Soft"/>
                <a:ea typeface="Waffle Soft"/>
                <a:cs typeface="Waffle Soft"/>
                <a:sym typeface="Waffle Soft"/>
              </a:rPr>
              <a:t>COMPLIANCE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57735" y="1212849"/>
            <a:ext cx="16172529" cy="4832352"/>
          </a:xfrm>
          <a:prstGeom prst="rect">
            <a:avLst/>
          </a:prstGeom>
        </p:spPr>
        <p:txBody>
          <a:bodyPr anchor="t" rtlCol="false" tIns="0" lIns="0" bIns="0" rIns="0">
            <a:spAutoFit/>
          </a:bodyPr>
          <a:lstStyle/>
          <a:p>
            <a:pPr algn="just">
              <a:lnSpc>
                <a:spcPts val="7699"/>
              </a:lnSpc>
            </a:pPr>
            <a:r>
              <a:rPr lang="en-US" sz="5499" b="true">
                <a:solidFill>
                  <a:srgbClr val="000000"/>
                </a:solidFill>
                <a:latin typeface="Raleway Bold"/>
                <a:ea typeface="Raleway Bold"/>
                <a:cs typeface="Raleway Bold"/>
                <a:sym typeface="Raleway Bold"/>
              </a:rPr>
              <a:t>Requirement 3.2.1</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“SAD is not stored after authorization, even if encrypted.”</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Even if offline, NEVER save the 3-digit CVV</a:t>
            </a:r>
          </a:p>
          <a:p>
            <a:pPr algn="just">
              <a:lnSpc>
                <a:spcPts val="76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57735" y="1212849"/>
            <a:ext cx="16172529" cy="7747002"/>
          </a:xfrm>
          <a:prstGeom prst="rect">
            <a:avLst/>
          </a:prstGeom>
        </p:spPr>
        <p:txBody>
          <a:bodyPr anchor="t" rtlCol="false" tIns="0" lIns="0" bIns="0" rIns="0">
            <a:spAutoFit/>
          </a:bodyPr>
          <a:lstStyle/>
          <a:p>
            <a:pPr algn="just">
              <a:lnSpc>
                <a:spcPts val="7699"/>
              </a:lnSpc>
            </a:pPr>
            <a:r>
              <a:rPr lang="en-US" b="true" sz="5499">
                <a:solidFill>
                  <a:srgbClr val="000000"/>
                </a:solidFill>
                <a:latin typeface="Raleway Bold"/>
                <a:ea typeface="Raleway Bold"/>
                <a:cs typeface="Raleway Bold"/>
                <a:sym typeface="Raleway Bold"/>
              </a:rPr>
              <a:t>Requirement 3.4.1</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"The PAN is rendered unreadable anywhere it is stored by using any of the following: One-way hashes... Truncation... Index tokens... [or] Strong cryptography."</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The card number is properly encrypted on the tablet.</a:t>
            </a:r>
          </a:p>
          <a:p>
            <a:pPr algn="just">
              <a:lnSpc>
                <a:spcPts val="769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57735" y="1212849"/>
            <a:ext cx="16172529" cy="6775452"/>
          </a:xfrm>
          <a:prstGeom prst="rect">
            <a:avLst/>
          </a:prstGeom>
        </p:spPr>
        <p:txBody>
          <a:bodyPr anchor="t" rtlCol="false" tIns="0" lIns="0" bIns="0" rIns="0">
            <a:spAutoFit/>
          </a:bodyPr>
          <a:lstStyle/>
          <a:p>
            <a:pPr algn="just">
              <a:lnSpc>
                <a:spcPts val="7699"/>
              </a:lnSpc>
            </a:pPr>
            <a:r>
              <a:rPr lang="en-US" b="true" sz="5499">
                <a:solidFill>
                  <a:srgbClr val="000000"/>
                </a:solidFill>
                <a:latin typeface="Raleway Bold"/>
                <a:ea typeface="Raleway Bold"/>
                <a:cs typeface="Raleway Bold"/>
                <a:sym typeface="Raleway Bold"/>
              </a:rPr>
              <a:t>Requirement 4.2</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"Strong cryptography and security protocols are implemented to safeguard PAN during transmission over open, public networks."</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Data must be locked before it even touches the WiFi.</a:t>
            </a:r>
          </a:p>
          <a:p>
            <a:pPr algn="just">
              <a:lnSpc>
                <a:spcPts val="76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57735" y="1212849"/>
            <a:ext cx="16172529" cy="6775452"/>
          </a:xfrm>
          <a:prstGeom prst="rect">
            <a:avLst/>
          </a:prstGeom>
        </p:spPr>
        <p:txBody>
          <a:bodyPr anchor="t" rtlCol="false" tIns="0" lIns="0" bIns="0" rIns="0">
            <a:spAutoFit/>
          </a:bodyPr>
          <a:lstStyle/>
          <a:p>
            <a:pPr algn="just">
              <a:lnSpc>
                <a:spcPts val="7699"/>
              </a:lnSpc>
            </a:pPr>
            <a:r>
              <a:rPr lang="en-US" b="true" sz="5499">
                <a:solidFill>
                  <a:srgbClr val="000000"/>
                </a:solidFill>
                <a:latin typeface="Raleway Bold"/>
                <a:ea typeface="Raleway Bold"/>
                <a:cs typeface="Raleway Bold"/>
                <a:sym typeface="Raleway Bold"/>
              </a:rPr>
              <a:t>Requirement 9.5</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"Point-of-interaction (POI) devices... are periodically inspected for evidence of tampering or replacement."</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Staff c</a:t>
            </a:r>
            <a:r>
              <a:rPr lang="en-US" b="true" sz="5499">
                <a:solidFill>
                  <a:srgbClr val="000000"/>
                </a:solidFill>
                <a:latin typeface="Raleway Bold"/>
                <a:ea typeface="Raleway Bold"/>
                <a:cs typeface="Raleway Bold"/>
                <a:sym typeface="Raleway Bold"/>
              </a:rPr>
              <a:t>heck for "skimmers" every morning at the snack bar.</a:t>
            </a:r>
          </a:p>
          <a:p>
            <a:pPr algn="just">
              <a:lnSpc>
                <a:spcPts val="76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10893689" y="-323334"/>
            <a:ext cx="7635345" cy="10933668"/>
          </a:xfrm>
          <a:custGeom>
            <a:avLst/>
            <a:gdLst/>
            <a:ahLst/>
            <a:cxnLst/>
            <a:rect r="r" b="b" t="t" l="l"/>
            <a:pathLst>
              <a:path h="10933668" w="7635345">
                <a:moveTo>
                  <a:pt x="0" y="0"/>
                </a:moveTo>
                <a:lnTo>
                  <a:pt x="7635345" y="0"/>
                </a:lnTo>
                <a:lnTo>
                  <a:pt x="7635345" y="10933668"/>
                </a:lnTo>
                <a:lnTo>
                  <a:pt x="0" y="10933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679176" y="2073716"/>
            <a:ext cx="5116306" cy="6139567"/>
          </a:xfrm>
          <a:custGeom>
            <a:avLst/>
            <a:gdLst/>
            <a:ahLst/>
            <a:cxnLst/>
            <a:rect r="r" b="b" t="t" l="l"/>
            <a:pathLst>
              <a:path h="6139567" w="5116306">
                <a:moveTo>
                  <a:pt x="0" y="0"/>
                </a:moveTo>
                <a:lnTo>
                  <a:pt x="5116306" y="0"/>
                </a:lnTo>
                <a:lnTo>
                  <a:pt x="5116306" y="6139568"/>
                </a:lnTo>
                <a:lnTo>
                  <a:pt x="0" y="6139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5400000">
            <a:off x="11157947" y="5986440"/>
            <a:ext cx="1859911" cy="1320537"/>
          </a:xfrm>
          <a:custGeom>
            <a:avLst/>
            <a:gdLst/>
            <a:ahLst/>
            <a:cxnLst/>
            <a:rect r="r" b="b" t="t" l="l"/>
            <a:pathLst>
              <a:path h="1320537" w="1859911">
                <a:moveTo>
                  <a:pt x="0" y="0"/>
                </a:moveTo>
                <a:lnTo>
                  <a:pt x="1859911" y="0"/>
                </a:lnTo>
                <a:lnTo>
                  <a:pt x="1859911" y="1320536"/>
                </a:lnTo>
                <a:lnTo>
                  <a:pt x="0" y="13205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3553002" y="951669"/>
            <a:ext cx="1594770" cy="1614957"/>
          </a:xfrm>
          <a:custGeom>
            <a:avLst/>
            <a:gdLst/>
            <a:ahLst/>
            <a:cxnLst/>
            <a:rect r="r" b="b" t="t" l="l"/>
            <a:pathLst>
              <a:path h="1614957" w="1594770">
                <a:moveTo>
                  <a:pt x="0" y="0"/>
                </a:moveTo>
                <a:lnTo>
                  <a:pt x="1594769" y="0"/>
                </a:lnTo>
                <a:lnTo>
                  <a:pt x="1594769" y="1614956"/>
                </a:lnTo>
                <a:lnTo>
                  <a:pt x="0" y="1614956"/>
                </a:lnTo>
                <a:lnTo>
                  <a:pt x="0" y="0"/>
                </a:lnTo>
                <a:close/>
              </a:path>
            </a:pathLst>
          </a:custGeom>
          <a:blipFill>
            <a:blip r:embed="rId9"/>
            <a:stretch>
              <a:fillRect l="0" t="0" r="0" b="0"/>
            </a:stretch>
          </a:blipFill>
        </p:spPr>
      </p:sp>
      <p:grpSp>
        <p:nvGrpSpPr>
          <p:cNvPr name="Group 6" id="6"/>
          <p:cNvGrpSpPr/>
          <p:nvPr/>
        </p:nvGrpSpPr>
        <p:grpSpPr>
          <a:xfrm rot="0">
            <a:off x="565535" y="3006402"/>
            <a:ext cx="9548086" cy="6645155"/>
            <a:chOff x="0" y="0"/>
            <a:chExt cx="2514722" cy="1750164"/>
          </a:xfrm>
        </p:grpSpPr>
        <p:sp>
          <p:nvSpPr>
            <p:cNvPr name="Freeform 7" id="7"/>
            <p:cNvSpPr/>
            <p:nvPr/>
          </p:nvSpPr>
          <p:spPr>
            <a:xfrm flipH="false" flipV="false" rot="0">
              <a:off x="0" y="0"/>
              <a:ext cx="2514722" cy="1750164"/>
            </a:xfrm>
            <a:custGeom>
              <a:avLst/>
              <a:gdLst/>
              <a:ahLst/>
              <a:cxnLst/>
              <a:rect r="r" b="b" t="t" l="l"/>
              <a:pathLst>
                <a:path h="1750164" w="2514722">
                  <a:moveTo>
                    <a:pt x="0" y="0"/>
                  </a:moveTo>
                  <a:lnTo>
                    <a:pt x="2514722" y="0"/>
                  </a:lnTo>
                  <a:lnTo>
                    <a:pt x="2514722" y="1750164"/>
                  </a:lnTo>
                  <a:lnTo>
                    <a:pt x="0" y="1750164"/>
                  </a:lnTo>
                  <a:close/>
                </a:path>
              </a:pathLst>
            </a:custGeom>
            <a:solidFill>
              <a:srgbClr val="FFFFFF"/>
            </a:solidFill>
          </p:spPr>
        </p:sp>
        <p:sp>
          <p:nvSpPr>
            <p:cNvPr name="TextBox 8" id="8"/>
            <p:cNvSpPr txBox="true"/>
            <p:nvPr/>
          </p:nvSpPr>
          <p:spPr>
            <a:xfrm>
              <a:off x="0" y="-38100"/>
              <a:ext cx="2514722" cy="17882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28090" y="3211654"/>
            <a:ext cx="9208451" cy="6146641"/>
          </a:xfrm>
          <a:custGeom>
            <a:avLst/>
            <a:gdLst/>
            <a:ahLst/>
            <a:cxnLst/>
            <a:rect r="r" b="b" t="t" l="l"/>
            <a:pathLst>
              <a:path h="6146641" w="9208451">
                <a:moveTo>
                  <a:pt x="0" y="0"/>
                </a:moveTo>
                <a:lnTo>
                  <a:pt x="9208451" y="0"/>
                </a:lnTo>
                <a:lnTo>
                  <a:pt x="9208451" y="6146640"/>
                </a:lnTo>
                <a:lnTo>
                  <a:pt x="0" y="6146640"/>
                </a:lnTo>
                <a:lnTo>
                  <a:pt x="0" y="0"/>
                </a:lnTo>
                <a:close/>
              </a:path>
            </a:pathLst>
          </a:custGeom>
          <a:blipFill>
            <a:blip r:embed="rId10"/>
            <a:stretch>
              <a:fillRect l="0" t="0" r="0" b="0"/>
            </a:stretch>
          </a:blipFill>
        </p:spPr>
      </p:sp>
      <p:sp>
        <p:nvSpPr>
          <p:cNvPr name="TextBox 10" id="10"/>
          <p:cNvSpPr txBox="true"/>
          <p:nvPr/>
        </p:nvSpPr>
        <p:spPr>
          <a:xfrm rot="0">
            <a:off x="394896" y="220910"/>
            <a:ext cx="9864989" cy="2785492"/>
          </a:xfrm>
          <a:prstGeom prst="rect">
            <a:avLst/>
          </a:prstGeom>
        </p:spPr>
        <p:txBody>
          <a:bodyPr anchor="t" rtlCol="false" tIns="0" lIns="0" bIns="0" rIns="0">
            <a:spAutoFit/>
          </a:bodyPr>
          <a:lstStyle/>
          <a:p>
            <a:pPr algn="l">
              <a:lnSpc>
                <a:spcPts val="10946"/>
              </a:lnSpc>
            </a:pPr>
            <a:r>
              <a:rPr lang="en-US" sz="8899" spc="-222">
                <a:solidFill>
                  <a:srgbClr val="FF8A42"/>
                </a:solidFill>
                <a:latin typeface="Waffle Soft"/>
                <a:ea typeface="Waffle Soft"/>
                <a:cs typeface="Waffle Soft"/>
                <a:sym typeface="Waffle Soft"/>
              </a:rPr>
              <a:t>COMPANY 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57735" y="1212849"/>
            <a:ext cx="16172529" cy="6775452"/>
          </a:xfrm>
          <a:prstGeom prst="rect">
            <a:avLst/>
          </a:prstGeom>
        </p:spPr>
        <p:txBody>
          <a:bodyPr anchor="t" rtlCol="false" tIns="0" lIns="0" bIns="0" rIns="0">
            <a:spAutoFit/>
          </a:bodyPr>
          <a:lstStyle/>
          <a:p>
            <a:pPr algn="just">
              <a:lnSpc>
                <a:spcPts val="7699"/>
              </a:lnSpc>
            </a:pPr>
            <a:r>
              <a:rPr lang="en-US" b="true" sz="5499">
                <a:solidFill>
                  <a:srgbClr val="000000"/>
                </a:solidFill>
                <a:latin typeface="Raleway Bold"/>
                <a:ea typeface="Raleway Bold"/>
                <a:cs typeface="Raleway Bold"/>
                <a:sym typeface="Raleway Bold"/>
              </a:rPr>
              <a:t>Requirement 12.3</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"A targeted risk analysis is performed for each PCI DSS requirement that the entity fulfills with a customized approach."</a:t>
            </a:r>
          </a:p>
          <a:p>
            <a:pPr algn="just" marL="1187437" indent="-593718" lvl="1">
              <a:lnSpc>
                <a:spcPts val="7699"/>
              </a:lnSpc>
              <a:buFont typeface="Arial"/>
              <a:buChar char="•"/>
            </a:pPr>
            <a:r>
              <a:rPr lang="en-US" b="true" sz="5499">
                <a:solidFill>
                  <a:srgbClr val="000000"/>
                </a:solidFill>
                <a:latin typeface="Raleway Bold"/>
                <a:ea typeface="Raleway Bold"/>
                <a:cs typeface="Raleway Bold"/>
                <a:sym typeface="Raleway Bold"/>
              </a:rPr>
              <a:t>The </a:t>
            </a:r>
            <a:r>
              <a:rPr lang="en-US" b="true" sz="5499">
                <a:solidFill>
                  <a:srgbClr val="000000"/>
                </a:solidFill>
                <a:latin typeface="Raleway Bold"/>
                <a:ea typeface="Raleway Bold"/>
                <a:cs typeface="Raleway Bold"/>
                <a:sym typeface="Raleway Bold"/>
              </a:rPr>
              <a:t>park needs a plan for "declined" offline cards.</a:t>
            </a:r>
          </a:p>
          <a:p>
            <a:pPr algn="just">
              <a:lnSpc>
                <a:spcPts val="76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133728" y="2875217"/>
            <a:ext cx="24555457" cy="4469892"/>
          </a:xfrm>
          <a:prstGeom prst="rect">
            <a:avLst/>
          </a:prstGeom>
        </p:spPr>
        <p:txBody>
          <a:bodyPr anchor="t" rtlCol="false" tIns="0" lIns="0" bIns="0" rIns="0">
            <a:spAutoFit/>
          </a:bodyPr>
          <a:lstStyle/>
          <a:p>
            <a:pPr algn="ctr">
              <a:lnSpc>
                <a:spcPts val="17589"/>
              </a:lnSpc>
            </a:pPr>
            <a:r>
              <a:rPr lang="en-US" sz="14300" spc="-357">
                <a:solidFill>
                  <a:srgbClr val="168EC4"/>
                </a:solidFill>
                <a:latin typeface="Waffle Soft"/>
                <a:ea typeface="Waffle Soft"/>
                <a:cs typeface="Waffle Soft"/>
                <a:sym typeface="Waffle Soft"/>
              </a:rPr>
              <a:t>WHY NOT USE</a:t>
            </a:r>
          </a:p>
          <a:p>
            <a:pPr algn="ctr">
              <a:lnSpc>
                <a:spcPts val="17589"/>
              </a:lnSpc>
            </a:pPr>
            <a:r>
              <a:rPr lang="en-US" sz="14300" spc="-357">
                <a:solidFill>
                  <a:srgbClr val="FF8A42"/>
                </a:solidFill>
                <a:latin typeface="Waffle Soft"/>
                <a:ea typeface="Waffle Soft"/>
                <a:cs typeface="Waffle Soft"/>
                <a:sym typeface="Waffle Soft"/>
              </a:rPr>
              <a:t>IPAD OR SQUARE?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133728" y="1758873"/>
            <a:ext cx="24555457" cy="6693055"/>
          </a:xfrm>
          <a:prstGeom prst="rect">
            <a:avLst/>
          </a:prstGeom>
        </p:spPr>
        <p:txBody>
          <a:bodyPr anchor="t" rtlCol="false" tIns="0" lIns="0" bIns="0" rIns="0">
            <a:spAutoFit/>
          </a:bodyPr>
          <a:lstStyle/>
          <a:p>
            <a:pPr algn="ctr">
              <a:lnSpc>
                <a:spcPts val="17625"/>
              </a:lnSpc>
            </a:pPr>
            <a:r>
              <a:rPr lang="en-US" sz="14330" spc="-358">
                <a:solidFill>
                  <a:srgbClr val="168EC4"/>
                </a:solidFill>
                <a:latin typeface="Waffle Soft"/>
                <a:ea typeface="Waffle Soft"/>
                <a:cs typeface="Waffle Soft"/>
                <a:sym typeface="Waffle Soft"/>
              </a:rPr>
              <a:t>STEP 3:</a:t>
            </a:r>
          </a:p>
          <a:p>
            <a:pPr algn="ctr">
              <a:lnSpc>
                <a:spcPts val="17625"/>
              </a:lnSpc>
            </a:pPr>
            <a:r>
              <a:rPr lang="en-US" sz="14330" spc="-358">
                <a:solidFill>
                  <a:srgbClr val="1790C6"/>
                </a:solidFill>
                <a:latin typeface="Waffle Soft"/>
                <a:ea typeface="Waffle Soft"/>
                <a:cs typeface="Waffle Soft"/>
                <a:sym typeface="Waffle Soft"/>
              </a:rPr>
              <a:t> </a:t>
            </a:r>
            <a:r>
              <a:rPr lang="en-US" sz="14330" spc="-358">
                <a:solidFill>
                  <a:srgbClr val="FF8A42"/>
                </a:solidFill>
                <a:latin typeface="Waffle Soft"/>
                <a:ea typeface="Waffle Soft"/>
                <a:cs typeface="Waffle Soft"/>
                <a:sym typeface="Waffle Soft"/>
              </a:rPr>
              <a:t>KITCHEN LAYOUT </a:t>
            </a:r>
          </a:p>
          <a:p>
            <a:pPr algn="ctr">
              <a:lnSpc>
                <a:spcPts val="17625"/>
              </a:lnSpc>
            </a:pPr>
            <a:r>
              <a:rPr lang="en-US" sz="14330" spc="-358">
                <a:solidFill>
                  <a:srgbClr val="FF8A42"/>
                </a:solidFill>
                <a:latin typeface="Waffle Soft"/>
                <a:ea typeface="Waffle Soft"/>
                <a:cs typeface="Waffle Soft"/>
                <a:sym typeface="Waffle Soft"/>
              </a:rPr>
              <a:t>IMPROVEMENTS</a:t>
            </a:r>
          </a:p>
        </p:txBody>
      </p:sp>
      <p:sp>
        <p:nvSpPr>
          <p:cNvPr name="Freeform 6" id="6"/>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2182395" y="908765"/>
            <a:ext cx="13763296" cy="10322472"/>
          </a:xfrm>
          <a:custGeom>
            <a:avLst/>
            <a:gdLst/>
            <a:ahLst/>
            <a:cxnLst/>
            <a:rect r="r" b="b" t="t" l="l"/>
            <a:pathLst>
              <a:path h="10322472" w="13763296">
                <a:moveTo>
                  <a:pt x="0" y="0"/>
                </a:moveTo>
                <a:lnTo>
                  <a:pt x="13763296" y="0"/>
                </a:lnTo>
                <a:lnTo>
                  <a:pt x="13763296" y="10322472"/>
                </a:lnTo>
                <a:lnTo>
                  <a:pt x="0" y="10322472"/>
                </a:lnTo>
                <a:lnTo>
                  <a:pt x="0" y="0"/>
                </a:lnTo>
                <a:close/>
              </a:path>
            </a:pathLst>
          </a:custGeom>
          <a:blipFill>
            <a:blip r:embed="rId3"/>
            <a:stretch>
              <a:fillRect l="0" t="0" r="0" b="0"/>
            </a:stretch>
          </a:blipFill>
        </p:spPr>
      </p:sp>
      <p:sp>
        <p:nvSpPr>
          <p:cNvPr name="TextBox 3" id="3"/>
          <p:cNvSpPr txBox="true"/>
          <p:nvPr/>
        </p:nvSpPr>
        <p:spPr>
          <a:xfrm rot="0">
            <a:off x="2431908" y="10063"/>
            <a:ext cx="11557874" cy="1335395"/>
          </a:xfrm>
          <a:prstGeom prst="rect">
            <a:avLst/>
          </a:prstGeom>
        </p:spPr>
        <p:txBody>
          <a:bodyPr anchor="t" rtlCol="false" tIns="0" lIns="0" bIns="0" rIns="0">
            <a:spAutoFit/>
          </a:bodyPr>
          <a:lstStyle/>
          <a:p>
            <a:pPr algn="ctr">
              <a:lnSpc>
                <a:spcPts val="10920"/>
              </a:lnSpc>
            </a:pPr>
            <a:r>
              <a:rPr lang="en-US" sz="7800" b="true">
                <a:solidFill>
                  <a:srgbClr val="000000"/>
                </a:solidFill>
                <a:latin typeface="Canva Sans Bold"/>
                <a:ea typeface="Canva Sans Bold"/>
                <a:cs typeface="Canva Sans Bold"/>
                <a:sym typeface="Canva Sans Bold"/>
              </a:rPr>
              <a:t>Current Kitchen Layout: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2087986" y="915886"/>
            <a:ext cx="13603382" cy="10202537"/>
          </a:xfrm>
          <a:custGeom>
            <a:avLst/>
            <a:gdLst/>
            <a:ahLst/>
            <a:cxnLst/>
            <a:rect r="r" b="b" t="t" l="l"/>
            <a:pathLst>
              <a:path h="10202537" w="13603382">
                <a:moveTo>
                  <a:pt x="0" y="0"/>
                </a:moveTo>
                <a:lnTo>
                  <a:pt x="13603382" y="0"/>
                </a:lnTo>
                <a:lnTo>
                  <a:pt x="13603382" y="10202537"/>
                </a:lnTo>
                <a:lnTo>
                  <a:pt x="0" y="10202537"/>
                </a:lnTo>
                <a:lnTo>
                  <a:pt x="0" y="0"/>
                </a:lnTo>
                <a:close/>
              </a:path>
            </a:pathLst>
          </a:custGeom>
          <a:blipFill>
            <a:blip r:embed="rId3"/>
            <a:stretch>
              <a:fillRect l="0" t="0" r="0" b="0"/>
            </a:stretch>
          </a:blipFill>
        </p:spPr>
      </p:sp>
      <p:sp>
        <p:nvSpPr>
          <p:cNvPr name="TextBox 3" id="3"/>
          <p:cNvSpPr txBox="true"/>
          <p:nvPr/>
        </p:nvSpPr>
        <p:spPr>
          <a:xfrm rot="0">
            <a:off x="2404888" y="10063"/>
            <a:ext cx="8199120" cy="1335395"/>
          </a:xfrm>
          <a:prstGeom prst="rect">
            <a:avLst/>
          </a:prstGeom>
        </p:spPr>
        <p:txBody>
          <a:bodyPr anchor="t" rtlCol="false" tIns="0" lIns="0" bIns="0" rIns="0">
            <a:spAutoFit/>
          </a:bodyPr>
          <a:lstStyle/>
          <a:p>
            <a:pPr algn="ctr">
              <a:lnSpc>
                <a:spcPts val="10920"/>
              </a:lnSpc>
            </a:pPr>
            <a:r>
              <a:rPr lang="en-US" sz="7800" b="true">
                <a:solidFill>
                  <a:srgbClr val="000000"/>
                </a:solidFill>
                <a:latin typeface="Canva Sans Bold"/>
                <a:ea typeface="Canva Sans Bold"/>
                <a:cs typeface="Canva Sans Bold"/>
                <a:sym typeface="Canva Sans Bold"/>
              </a:rPr>
              <a:t>Adjusted Layout: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133728" y="2870781"/>
            <a:ext cx="24555457" cy="4469237"/>
          </a:xfrm>
          <a:prstGeom prst="rect">
            <a:avLst/>
          </a:prstGeom>
        </p:spPr>
        <p:txBody>
          <a:bodyPr anchor="t" rtlCol="false" tIns="0" lIns="0" bIns="0" rIns="0">
            <a:spAutoFit/>
          </a:bodyPr>
          <a:lstStyle/>
          <a:p>
            <a:pPr algn="ctr">
              <a:lnSpc>
                <a:spcPts val="17625"/>
              </a:lnSpc>
            </a:pPr>
            <a:r>
              <a:rPr lang="en-US" sz="14330" spc="-358">
                <a:solidFill>
                  <a:srgbClr val="168EC4"/>
                </a:solidFill>
                <a:latin typeface="Waffle Soft"/>
                <a:ea typeface="Waffle Soft"/>
                <a:cs typeface="Waffle Soft"/>
                <a:sym typeface="Waffle Soft"/>
              </a:rPr>
              <a:t>RESULTS:</a:t>
            </a:r>
          </a:p>
          <a:p>
            <a:pPr algn="ctr">
              <a:lnSpc>
                <a:spcPts val="17625"/>
              </a:lnSpc>
            </a:pPr>
            <a:r>
              <a:rPr lang="en-US" sz="14330" spc="-358">
                <a:solidFill>
                  <a:srgbClr val="1790C6"/>
                </a:solidFill>
                <a:latin typeface="Waffle Soft"/>
                <a:ea typeface="Waffle Soft"/>
                <a:cs typeface="Waffle Soft"/>
                <a:sym typeface="Waffle Soft"/>
              </a:rPr>
              <a:t> </a:t>
            </a:r>
            <a:r>
              <a:rPr lang="en-US" sz="14330" spc="-358">
                <a:solidFill>
                  <a:srgbClr val="FF8A42"/>
                </a:solidFill>
                <a:latin typeface="Waffle Soft"/>
                <a:ea typeface="Waffle Soft"/>
                <a:cs typeface="Waffle Soft"/>
                <a:sym typeface="Waffle Soft"/>
              </a:rPr>
              <a:t>AFTER 2 SEASONS</a:t>
            </a:r>
          </a:p>
        </p:txBody>
      </p:sp>
      <p:sp>
        <p:nvSpPr>
          <p:cNvPr name="Freeform 6" id="6"/>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98652" y="1353312"/>
            <a:ext cx="13290696" cy="7551801"/>
          </a:xfrm>
          <a:prstGeom prst="rect">
            <a:avLst/>
          </a:prstGeom>
        </p:spPr>
        <p:txBody>
          <a:bodyPr anchor="t" rtlCol="false" tIns="0" lIns="0" bIns="0" rIns="0">
            <a:spAutoFit/>
          </a:bodyPr>
          <a:lstStyle/>
          <a:p>
            <a:pPr algn="ctr" marL="1165860" indent="-582930" lvl="1">
              <a:lnSpc>
                <a:spcPts val="6642"/>
              </a:lnSpc>
              <a:spcBef>
                <a:spcPct val="0"/>
              </a:spcBef>
              <a:buFont typeface="Arial"/>
              <a:buChar char="•"/>
            </a:pPr>
            <a:r>
              <a:rPr lang="en-US" b="true" sz="5400" spc="-135">
                <a:solidFill>
                  <a:srgbClr val="000000"/>
                </a:solidFill>
                <a:latin typeface="Waffle Soft"/>
                <a:ea typeface="Waffle Soft"/>
                <a:cs typeface="Waffle Soft"/>
                <a:sym typeface="Waffle Soft"/>
              </a:rPr>
              <a:t>30-40% FEWER POS OUTAGES</a:t>
            </a:r>
          </a:p>
          <a:p>
            <a:pPr algn="ctr" marL="1165860" indent="-582930" lvl="1">
              <a:lnSpc>
                <a:spcPts val="6642"/>
              </a:lnSpc>
              <a:spcBef>
                <a:spcPct val="0"/>
              </a:spcBef>
              <a:buFont typeface="Arial"/>
              <a:buChar char="•"/>
            </a:pPr>
            <a:r>
              <a:rPr lang="en-US" b="true" sz="5400" spc="-135">
                <a:solidFill>
                  <a:srgbClr val="000000"/>
                </a:solidFill>
                <a:latin typeface="Waffle Soft"/>
                <a:ea typeface="Waffle Soft"/>
                <a:cs typeface="Waffle Soft"/>
                <a:sym typeface="Waffle Soft"/>
              </a:rPr>
              <a:t>FASTER MORNING STARTUP TIMES</a:t>
            </a:r>
          </a:p>
          <a:p>
            <a:pPr algn="ctr" marL="1165860" indent="-582930" lvl="1">
              <a:lnSpc>
                <a:spcPts val="6642"/>
              </a:lnSpc>
              <a:spcBef>
                <a:spcPct val="0"/>
              </a:spcBef>
              <a:buFont typeface="Arial"/>
              <a:buChar char="•"/>
            </a:pPr>
            <a:r>
              <a:rPr lang="en-US" b="true" sz="5400" spc="-135">
                <a:solidFill>
                  <a:srgbClr val="000000"/>
                </a:solidFill>
                <a:latin typeface="Waffle Soft"/>
                <a:ea typeface="Waffle Soft"/>
                <a:cs typeface="Waffle Soft"/>
                <a:sym typeface="Waffle Soft"/>
              </a:rPr>
              <a:t>LESS MAINTENANCE COST</a:t>
            </a:r>
          </a:p>
          <a:p>
            <a:pPr algn="ctr" marL="1165860" indent="-582930" lvl="1">
              <a:lnSpc>
                <a:spcPts val="6642"/>
              </a:lnSpc>
              <a:spcBef>
                <a:spcPct val="0"/>
              </a:spcBef>
              <a:buFont typeface="Arial"/>
              <a:buChar char="•"/>
            </a:pPr>
            <a:r>
              <a:rPr lang="en-US" b="true" sz="5400" spc="-135">
                <a:solidFill>
                  <a:srgbClr val="000000"/>
                </a:solidFill>
                <a:latin typeface="Waffle Soft"/>
                <a:ea typeface="Waffle Soft"/>
                <a:cs typeface="Waffle Soft"/>
                <a:sym typeface="Waffle Soft"/>
              </a:rPr>
              <a:t>BETTER UPTIME DURING PEAK HOURS</a:t>
            </a:r>
          </a:p>
          <a:p>
            <a:pPr algn="ctr" marL="1165860" indent="-582930" lvl="1">
              <a:lnSpc>
                <a:spcPts val="6642"/>
              </a:lnSpc>
              <a:spcBef>
                <a:spcPct val="0"/>
              </a:spcBef>
              <a:buFont typeface="Arial"/>
              <a:buChar char="•"/>
            </a:pPr>
            <a:r>
              <a:rPr lang="en-US" b="true" sz="5400" spc="-135">
                <a:solidFill>
                  <a:srgbClr val="000000"/>
                </a:solidFill>
                <a:latin typeface="Waffle Soft"/>
                <a:ea typeface="Waffle Soft"/>
                <a:cs typeface="Waffle Soft"/>
                <a:sym typeface="Waffle Soft"/>
              </a:rPr>
              <a:t>LOWER STRESS FOR STAFF</a:t>
            </a:r>
          </a:p>
          <a:p>
            <a:pPr algn="ctr" marL="1165860" indent="-582930" lvl="1">
              <a:lnSpc>
                <a:spcPts val="6642"/>
              </a:lnSpc>
              <a:spcBef>
                <a:spcPct val="0"/>
              </a:spcBef>
              <a:buFont typeface="Arial"/>
              <a:buChar char="•"/>
            </a:pPr>
            <a:r>
              <a:rPr lang="en-US" b="true" sz="5400" spc="-135">
                <a:solidFill>
                  <a:srgbClr val="000000"/>
                </a:solidFill>
                <a:latin typeface="Waffle Soft"/>
                <a:ea typeface="Waffle Soft"/>
                <a:cs typeface="Waffle Soft"/>
                <a:sym typeface="Waffle Soft"/>
              </a:rPr>
              <a:t>GUESTS EXPERIENCES SHORTER LINES AND FEWER PAYMENT ISSUES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FD3B3"/>
        </a:solidFill>
      </p:bgPr>
    </p:bg>
    <p:spTree>
      <p:nvGrpSpPr>
        <p:cNvPr id="1" name=""/>
        <p:cNvGrpSpPr/>
        <p:nvPr/>
      </p:nvGrpSpPr>
      <p:grpSpPr>
        <a:xfrm>
          <a:off x="0" y="0"/>
          <a:ext cx="0" cy="0"/>
          <a:chOff x="0" y="0"/>
          <a:chExt cx="0" cy="0"/>
        </a:xfrm>
      </p:grpSpPr>
      <p:sp>
        <p:nvSpPr>
          <p:cNvPr name="TextBox 2" id="2"/>
          <p:cNvSpPr txBox="true"/>
          <p:nvPr/>
        </p:nvSpPr>
        <p:spPr>
          <a:xfrm rot="0">
            <a:off x="-3986412" y="145441"/>
            <a:ext cx="24555457" cy="2245420"/>
          </a:xfrm>
          <a:prstGeom prst="rect">
            <a:avLst/>
          </a:prstGeom>
        </p:spPr>
        <p:txBody>
          <a:bodyPr anchor="t" rtlCol="false" tIns="0" lIns="0" bIns="0" rIns="0">
            <a:spAutoFit/>
          </a:bodyPr>
          <a:lstStyle/>
          <a:p>
            <a:pPr algn="ctr">
              <a:lnSpc>
                <a:spcPts val="17625"/>
              </a:lnSpc>
            </a:pPr>
            <a:r>
              <a:rPr lang="en-US" sz="14330" spc="-358">
                <a:solidFill>
                  <a:srgbClr val="1790C6"/>
                </a:solidFill>
                <a:latin typeface="Waffle Soft"/>
                <a:ea typeface="Waffle Soft"/>
                <a:cs typeface="Waffle Soft"/>
                <a:sym typeface="Waffle Soft"/>
              </a:rPr>
              <a:t>BIBLOGRAPHY</a:t>
            </a:r>
          </a:p>
        </p:txBody>
      </p:sp>
      <p:sp>
        <p:nvSpPr>
          <p:cNvPr name="TextBox 3" id="3"/>
          <p:cNvSpPr txBox="true"/>
          <p:nvPr/>
        </p:nvSpPr>
        <p:spPr>
          <a:xfrm rot="0">
            <a:off x="0" y="2625106"/>
            <a:ext cx="18288000" cy="4819440"/>
          </a:xfrm>
          <a:prstGeom prst="rect">
            <a:avLst/>
          </a:prstGeom>
        </p:spPr>
        <p:txBody>
          <a:bodyPr anchor="t" rtlCol="false" tIns="0" lIns="0" bIns="0" rIns="0">
            <a:spAutoFit/>
          </a:bodyPr>
          <a:lstStyle/>
          <a:p>
            <a:pPr algn="ctr" marL="628360" indent="-314180" lvl="1">
              <a:lnSpc>
                <a:spcPts val="3579"/>
              </a:lnSpc>
              <a:spcBef>
                <a:spcPct val="0"/>
              </a:spcBef>
              <a:buFont typeface="Arial"/>
              <a:buChar char="•"/>
            </a:pPr>
            <a:r>
              <a:rPr lang="en-US" sz="2910" spc="-72">
                <a:solidFill>
                  <a:srgbClr val="000000"/>
                </a:solidFill>
                <a:latin typeface="Waffle Soft"/>
                <a:ea typeface="Waffle Soft"/>
                <a:cs typeface="Waffle Soft"/>
                <a:sym typeface="Waffle Soft"/>
              </a:rPr>
              <a:t>THESE G</a:t>
            </a:r>
            <a:r>
              <a:rPr lang="en-US" b="true" sz="2910" spc="-72">
                <a:solidFill>
                  <a:srgbClr val="000000"/>
                </a:solidFill>
                <a:latin typeface="Waffle Soft"/>
                <a:ea typeface="Waffle Soft"/>
                <a:cs typeface="Waffle Soft"/>
                <a:sym typeface="Waffle Soft"/>
              </a:rPr>
              <a:t>UIDELINES EXPLAIN HOW STUDENTS ARE EVALUATED, FOCUSING ON PROFESSIONALISM, PROBLEM-SOLVING, COMMUNICATION, AND INDUSTRY KNOWLEDGE. DECA’S PERFORMANCE INDICATORS DEFINE THE SKILLS COMPETITORS MUST DEMONSTRATE SUCH AS ANALYZING BUSINESS OPERATIONS, IMPROVING GUEST EXPERIENCE, RECOMMENDING OPERATIONAL IMPROVEMENTS, AND USING DATA TO SUPPORT DECISIONS. </a:t>
            </a:r>
          </a:p>
          <a:p>
            <a:pPr algn="ctr" marL="628360" indent="-314180" lvl="1">
              <a:lnSpc>
                <a:spcPts val="3579"/>
              </a:lnSpc>
              <a:spcBef>
                <a:spcPct val="0"/>
              </a:spcBef>
              <a:buFont typeface="Arial"/>
              <a:buChar char="•"/>
            </a:pPr>
            <a:r>
              <a:rPr lang="en-US" b="true" sz="2910" spc="-72">
                <a:solidFill>
                  <a:srgbClr val="000000"/>
                </a:solidFill>
                <a:latin typeface="Waffle Soft"/>
                <a:ea typeface="Waffle Soft"/>
                <a:cs typeface="Waffle Soft"/>
                <a:sym typeface="Waffle Soft"/>
              </a:rPr>
              <a:t>THE COMPANY’S HEADS HELP PROVIDE DETAILS ON PARK ATTRACTIONS, FOOD OUTLETS, GUEST AMENITIES, AND OPERATIONAL FEATURES. PUBLICLY AVAILABLE INFORMATION (SUCH AS COMPANY SUMMARIES AND ONLINE REVIEWS) HIGHLIGHTS COMMON GUEST EXPERIENCES, INCLUDING FEEDBACK ON FOOD SERVICE, WAIT TIMES, AND STAFF INTERACTIONS—VALUABLE WHEN ANALYZING OPERATIONAL STRENGTHS AND WEAKNESSES. </a:t>
            </a:r>
          </a:p>
          <a:p>
            <a:pPr algn="ctr">
              <a:lnSpc>
                <a:spcPts val="2705"/>
              </a:lnSpc>
              <a:spcBef>
                <a:spcPct val="0"/>
              </a:spcBef>
            </a:pPr>
            <a:r>
              <a:rPr lang="en-US" b="true" sz="2199" spc="-54">
                <a:solidFill>
                  <a:srgbClr val="000000"/>
                </a:solidFill>
                <a:latin typeface="Waffle Soft"/>
                <a:ea typeface="Waffle Soft"/>
                <a:cs typeface="Waffle Soft"/>
                <a:sym typeface="Waffle Soft"/>
              </a:rPr>
              <a:t>HTTPS://CDN.PROD.WEBSITE-FILES.COM/614E10E1200F163424DDB67C/616389DA3268E3498F1593BC_PMBS_1.PDF</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TextBox 2" id="2"/>
          <p:cNvSpPr txBox="true"/>
          <p:nvPr/>
        </p:nvSpPr>
        <p:spPr>
          <a:xfrm rot="0">
            <a:off x="0" y="-295275"/>
            <a:ext cx="16575324" cy="2697088"/>
          </a:xfrm>
          <a:prstGeom prst="rect">
            <a:avLst/>
          </a:prstGeom>
        </p:spPr>
        <p:txBody>
          <a:bodyPr anchor="t" rtlCol="false" tIns="0" lIns="0" bIns="0" rIns="0">
            <a:spAutoFit/>
          </a:bodyPr>
          <a:lstStyle/>
          <a:p>
            <a:pPr algn="ctr">
              <a:lnSpc>
                <a:spcPts val="22174"/>
              </a:lnSpc>
            </a:pPr>
            <a:r>
              <a:rPr lang="en-US" sz="15838" b="true">
                <a:solidFill>
                  <a:srgbClr val="000000"/>
                </a:solidFill>
                <a:latin typeface="Canva Sans Bold"/>
                <a:ea typeface="Canva Sans Bold"/>
                <a:cs typeface="Canva Sans Bold"/>
                <a:sym typeface="Canva Sans Bold"/>
              </a:rPr>
              <a:t>Citation Page</a:t>
            </a:r>
          </a:p>
        </p:txBody>
      </p:sp>
      <p:sp>
        <p:nvSpPr>
          <p:cNvPr name="TextBox 3" id="3"/>
          <p:cNvSpPr txBox="true"/>
          <p:nvPr/>
        </p:nvSpPr>
        <p:spPr>
          <a:xfrm rot="0">
            <a:off x="229478" y="2792765"/>
            <a:ext cx="18058522" cy="1176014"/>
          </a:xfrm>
          <a:prstGeom prst="rect">
            <a:avLst/>
          </a:prstGeom>
        </p:spPr>
        <p:txBody>
          <a:bodyPr anchor="t" rtlCol="false" tIns="0" lIns="0" bIns="0" rIns="0">
            <a:spAutoFit/>
          </a:bodyPr>
          <a:lstStyle/>
          <a:p>
            <a:pPr algn="ctr">
              <a:lnSpc>
                <a:spcPts val="4700"/>
              </a:lnSpc>
            </a:pPr>
            <a:r>
              <a:rPr lang="en-US" sz="3357">
                <a:solidFill>
                  <a:srgbClr val="000000"/>
                </a:solidFill>
                <a:latin typeface="Canva Sans"/>
                <a:ea typeface="Canva Sans"/>
                <a:cs typeface="Canva Sans"/>
                <a:sym typeface="Canva Sans"/>
              </a:rPr>
              <a:t>"Business</a:t>
            </a:r>
            <a:r>
              <a:rPr lang="en-US" sz="3357">
                <a:solidFill>
                  <a:srgbClr val="000000"/>
                </a:solidFill>
                <a:latin typeface="Canva Sans"/>
                <a:ea typeface="Canva Sans"/>
                <a:cs typeface="Canva Sans"/>
                <a:sym typeface="Canva Sans"/>
              </a:rPr>
              <a:t> Solutions Project Example 1." DECA Inc., n.d., </a:t>
            </a:r>
            <a:r>
              <a:rPr lang="en-US" sz="3357" u="sng">
                <a:solidFill>
                  <a:srgbClr val="000000"/>
                </a:solidFill>
                <a:latin typeface="Canva Sans"/>
                <a:ea typeface="Canva Sans"/>
                <a:cs typeface="Canva Sans"/>
                <a:sym typeface="Canva Sans"/>
                <a:hlinkClick r:id="rId2" tooltip="https://cdn.prod.website-files.com/614e10e1200f163424ddb67c/616389da3268e3498f1593bc_PMBS_1.pdf"/>
              </a:rPr>
              <a:t>cdn.prod.website-files.com/614e10e1200f163424ddb67c/616389da3268e3498f1593bc_PMBS_1.pdf</a:t>
            </a:r>
            <a:r>
              <a:rPr lang="en-US" sz="3357">
                <a:solidFill>
                  <a:srgbClr val="000000"/>
                </a:solidFill>
                <a:latin typeface="Canva Sans"/>
                <a:ea typeface="Canva Sans"/>
                <a:cs typeface="Canva Sans"/>
                <a:sym typeface="Canva Sans"/>
              </a:rPr>
              <a:t>.</a:t>
            </a:r>
          </a:p>
        </p:txBody>
      </p:sp>
      <p:sp>
        <p:nvSpPr>
          <p:cNvPr name="TextBox 4" id="4"/>
          <p:cNvSpPr txBox="true"/>
          <p:nvPr/>
        </p:nvSpPr>
        <p:spPr>
          <a:xfrm rot="0">
            <a:off x="-966181" y="4235662"/>
            <a:ext cx="20220363" cy="907838"/>
          </a:xfrm>
          <a:prstGeom prst="rect">
            <a:avLst/>
          </a:prstGeom>
        </p:spPr>
        <p:txBody>
          <a:bodyPr anchor="t" rtlCol="false" tIns="0" lIns="0" bIns="0" rIns="0">
            <a:spAutoFit/>
          </a:bodyPr>
          <a:lstStyle/>
          <a:p>
            <a:pPr algn="ctr">
              <a:lnSpc>
                <a:spcPts val="3609"/>
              </a:lnSpc>
            </a:pPr>
            <a:r>
              <a:rPr lang="en-US" sz="2578" b="true">
                <a:solidFill>
                  <a:srgbClr val="000000"/>
                </a:solidFill>
                <a:latin typeface="Canva Sans Bold"/>
                <a:ea typeface="Canva Sans Bold"/>
                <a:cs typeface="Canva Sans Bold"/>
                <a:sym typeface="Canva Sans Bold"/>
              </a:rPr>
              <a:t>Business</a:t>
            </a:r>
            <a:r>
              <a:rPr lang="en-US" b="true" sz="2578">
                <a:solidFill>
                  <a:srgbClr val="000000"/>
                </a:solidFill>
                <a:latin typeface="Canva Sans Bold"/>
                <a:ea typeface="Canva Sans Bold"/>
                <a:cs typeface="Canva Sans Bold"/>
                <a:sym typeface="Canva Sans Bold"/>
              </a:rPr>
              <a:t> Solutions Project: Family of Kidz." DECA Inc., 12 Apr. 2021, </a:t>
            </a:r>
            <a:r>
              <a:rPr lang="en-US" b="true" sz="2578" u="sng">
                <a:solidFill>
                  <a:srgbClr val="000000"/>
                </a:solidFill>
                <a:latin typeface="Canva Sans Bold"/>
                <a:ea typeface="Canva Sans Bold"/>
                <a:cs typeface="Canva Sans Bold"/>
                <a:sym typeface="Canva Sans Bold"/>
                <a:hlinkClick r:id="rId3" tooltip="https://cdn.prod.website-files.com/614e10e1200f163424ddb67c/616389da3268e3498f1593bc_PMBS_1.pdf"/>
              </a:rPr>
              <a:t>cdn.prod.website-files.com/614e10e1200f163424ddb67c/616389da3268e3498f1593bc_PMBS_1.pdf</a:t>
            </a:r>
            <a:r>
              <a:rPr lang="en-US" sz="2578">
                <a:solidFill>
                  <a:srgbClr val="000000"/>
                </a:solidFill>
                <a:latin typeface="Canva Sans"/>
                <a:ea typeface="Canva Sans"/>
                <a:cs typeface="Canva Sans"/>
                <a:sym typeface="Canva Sans"/>
              </a:rPr>
              <a: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FEAD5"/>
        </a:solidFill>
      </p:bgPr>
    </p:bg>
    <p:spTree>
      <p:nvGrpSpPr>
        <p:cNvPr id="1" name=""/>
        <p:cNvGrpSpPr/>
        <p:nvPr/>
      </p:nvGrpSpPr>
      <p:grpSpPr>
        <a:xfrm>
          <a:off x="0" y="0"/>
          <a:ext cx="0" cy="0"/>
          <a:chOff x="0" y="0"/>
          <a:chExt cx="0" cy="0"/>
        </a:xfrm>
      </p:grpSpPr>
      <p:sp>
        <p:nvSpPr>
          <p:cNvPr name="TextBox 2" id="2"/>
          <p:cNvSpPr txBox="true"/>
          <p:nvPr/>
        </p:nvSpPr>
        <p:spPr>
          <a:xfrm rot="0">
            <a:off x="1257493" y="537527"/>
            <a:ext cx="565083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Appendix </a:t>
            </a:r>
          </a:p>
        </p:txBody>
      </p:sp>
      <p:sp>
        <p:nvSpPr>
          <p:cNvPr name="TextBox 3" id="3"/>
          <p:cNvSpPr txBox="true"/>
          <p:nvPr/>
        </p:nvSpPr>
        <p:spPr>
          <a:xfrm rot="0">
            <a:off x="1028700" y="1626594"/>
            <a:ext cx="10679643" cy="6976661"/>
          </a:xfrm>
          <a:prstGeom prst="rect">
            <a:avLst/>
          </a:prstGeom>
        </p:spPr>
        <p:txBody>
          <a:bodyPr anchor="t" rtlCol="false" tIns="0" lIns="0" bIns="0" rIns="0">
            <a:spAutoFit/>
          </a:bodyPr>
          <a:lstStyle/>
          <a:p>
            <a:pPr algn="ctr" marL="658404" indent="-329202" lvl="1">
              <a:lnSpc>
                <a:spcPts val="4269"/>
              </a:lnSpc>
              <a:buFont typeface="Arial"/>
              <a:buChar char="•"/>
            </a:pPr>
            <a:r>
              <a:rPr lang="en-US" sz="3049">
                <a:solidFill>
                  <a:srgbClr val="000000"/>
                </a:solidFill>
                <a:latin typeface="Canva Sans"/>
                <a:ea typeface="Canva Sans"/>
                <a:cs typeface="Canva Sans"/>
                <a:sym typeface="Canva Sans"/>
              </a:rPr>
              <a:t>To address these issues, this proposal recommends upgrading essential kitchen prep equipment, reorganizing the cooking and assembly layout, and implementing a streamlined inventory management process. These changes are designed to reduce wait times, improve consistency in food quality, and increase the overall speed of service during high-traffic periods. Additionally, integrating an updated POS system with options for mobile ordering and self-service kiosks will further enhance transaction speed and reduce congestion at dining locations such as Sharkey’s Café.</a:t>
            </a:r>
          </a:p>
          <a:p>
            <a:pPr algn="ctr">
              <a:lnSpc>
                <a:spcPts val="426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7635345" cy="10933668"/>
          </a:xfrm>
          <a:custGeom>
            <a:avLst/>
            <a:gdLst/>
            <a:ahLst/>
            <a:cxnLst/>
            <a:rect r="r" b="b" t="t" l="l"/>
            <a:pathLst>
              <a:path h="10933668" w="7635345">
                <a:moveTo>
                  <a:pt x="7635345" y="0"/>
                </a:moveTo>
                <a:lnTo>
                  <a:pt x="0" y="0"/>
                </a:lnTo>
                <a:lnTo>
                  <a:pt x="0" y="10933668"/>
                </a:lnTo>
                <a:lnTo>
                  <a:pt x="7635345" y="10933668"/>
                </a:lnTo>
                <a:lnTo>
                  <a:pt x="763534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785487" y="2397050"/>
            <a:ext cx="5116306" cy="6139567"/>
          </a:xfrm>
          <a:custGeom>
            <a:avLst/>
            <a:gdLst/>
            <a:ahLst/>
            <a:cxnLst/>
            <a:rect r="r" b="b" t="t" l="l"/>
            <a:pathLst>
              <a:path h="6139567" w="5116306">
                <a:moveTo>
                  <a:pt x="5116306" y="0"/>
                </a:moveTo>
                <a:lnTo>
                  <a:pt x="0" y="0"/>
                </a:lnTo>
                <a:lnTo>
                  <a:pt x="0" y="6139568"/>
                </a:lnTo>
                <a:lnTo>
                  <a:pt x="5116306" y="6139568"/>
                </a:lnTo>
                <a:lnTo>
                  <a:pt x="51163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5400000">
            <a:off x="264258" y="6309774"/>
            <a:ext cx="1859911" cy="1320537"/>
          </a:xfrm>
          <a:custGeom>
            <a:avLst/>
            <a:gdLst/>
            <a:ahLst/>
            <a:cxnLst/>
            <a:rect r="r" b="b" t="t" l="l"/>
            <a:pathLst>
              <a:path h="1320537" w="1859911">
                <a:moveTo>
                  <a:pt x="1859911" y="0"/>
                </a:moveTo>
                <a:lnTo>
                  <a:pt x="0" y="0"/>
                </a:lnTo>
                <a:lnTo>
                  <a:pt x="0" y="1320536"/>
                </a:lnTo>
                <a:lnTo>
                  <a:pt x="1859911" y="1320536"/>
                </a:lnTo>
                <a:lnTo>
                  <a:pt x="185991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0">
            <a:off x="2659313" y="1275003"/>
            <a:ext cx="1594770" cy="1614957"/>
          </a:xfrm>
          <a:custGeom>
            <a:avLst/>
            <a:gdLst/>
            <a:ahLst/>
            <a:cxnLst/>
            <a:rect r="r" b="b" t="t" l="l"/>
            <a:pathLst>
              <a:path h="1614957" w="1594770">
                <a:moveTo>
                  <a:pt x="1594770" y="0"/>
                </a:moveTo>
                <a:lnTo>
                  <a:pt x="0" y="0"/>
                </a:lnTo>
                <a:lnTo>
                  <a:pt x="0" y="1614956"/>
                </a:lnTo>
                <a:lnTo>
                  <a:pt x="1594770" y="1614956"/>
                </a:lnTo>
                <a:lnTo>
                  <a:pt x="1594770" y="0"/>
                </a:lnTo>
                <a:close/>
              </a:path>
            </a:pathLst>
          </a:custGeom>
          <a:blipFill>
            <a:blip r:embed="rId9"/>
            <a:stretch>
              <a:fillRect l="0" t="0" r="0" b="0"/>
            </a:stretch>
          </a:blipFill>
        </p:spPr>
      </p:sp>
      <p:grpSp>
        <p:nvGrpSpPr>
          <p:cNvPr name="Group 6" id="6"/>
          <p:cNvGrpSpPr/>
          <p:nvPr/>
        </p:nvGrpSpPr>
        <p:grpSpPr>
          <a:xfrm rot="0">
            <a:off x="10649918" y="369457"/>
            <a:ext cx="6279499" cy="9548086"/>
            <a:chOff x="0" y="0"/>
            <a:chExt cx="8372665" cy="12730782"/>
          </a:xfrm>
        </p:grpSpPr>
        <p:grpSp>
          <p:nvGrpSpPr>
            <p:cNvPr name="Group 7" id="7"/>
            <p:cNvGrpSpPr/>
            <p:nvPr/>
          </p:nvGrpSpPr>
          <p:grpSpPr>
            <a:xfrm rot="5400000">
              <a:off x="-2179058" y="2179058"/>
              <a:ext cx="12730782" cy="8372665"/>
              <a:chOff x="0" y="0"/>
              <a:chExt cx="2514722" cy="1653860"/>
            </a:xfrm>
          </p:grpSpPr>
          <p:sp>
            <p:nvSpPr>
              <p:cNvPr name="Freeform 8" id="8"/>
              <p:cNvSpPr/>
              <p:nvPr/>
            </p:nvSpPr>
            <p:spPr>
              <a:xfrm flipH="false" flipV="false" rot="0">
                <a:off x="0" y="0"/>
                <a:ext cx="2514722" cy="1653860"/>
              </a:xfrm>
              <a:custGeom>
                <a:avLst/>
                <a:gdLst/>
                <a:ahLst/>
                <a:cxnLst/>
                <a:rect r="r" b="b" t="t" l="l"/>
                <a:pathLst>
                  <a:path h="1653860" w="2514722">
                    <a:moveTo>
                      <a:pt x="0" y="0"/>
                    </a:moveTo>
                    <a:lnTo>
                      <a:pt x="2514722" y="0"/>
                    </a:lnTo>
                    <a:lnTo>
                      <a:pt x="2514722" y="1653860"/>
                    </a:lnTo>
                    <a:lnTo>
                      <a:pt x="0" y="1653860"/>
                    </a:lnTo>
                    <a:close/>
                  </a:path>
                </a:pathLst>
              </a:custGeom>
              <a:solidFill>
                <a:srgbClr val="FFFFFF"/>
              </a:solidFill>
            </p:spPr>
          </p:sp>
          <p:sp>
            <p:nvSpPr>
              <p:cNvPr name="TextBox 9" id="9"/>
              <p:cNvSpPr txBox="true"/>
              <p:nvPr/>
            </p:nvSpPr>
            <p:spPr>
              <a:xfrm>
                <a:off x="0" y="-38100"/>
                <a:ext cx="2514722" cy="169196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46044" y="341408"/>
              <a:ext cx="7680578" cy="12047965"/>
            </a:xfrm>
            <a:custGeom>
              <a:avLst/>
              <a:gdLst/>
              <a:ahLst/>
              <a:cxnLst/>
              <a:rect r="r" b="b" t="t" l="l"/>
              <a:pathLst>
                <a:path h="12047965" w="7680578">
                  <a:moveTo>
                    <a:pt x="0" y="0"/>
                  </a:moveTo>
                  <a:lnTo>
                    <a:pt x="7680578" y="0"/>
                  </a:lnTo>
                  <a:lnTo>
                    <a:pt x="7680578" y="12047965"/>
                  </a:lnTo>
                  <a:lnTo>
                    <a:pt x="0" y="12047965"/>
                  </a:lnTo>
                  <a:lnTo>
                    <a:pt x="0" y="0"/>
                  </a:lnTo>
                  <a:close/>
                </a:path>
              </a:pathLst>
            </a:custGeom>
            <a:blipFill>
              <a:blip r:embed="rId10"/>
              <a:stretch>
                <a:fillRect l="0" t="0" r="0" b="0"/>
              </a:stretch>
            </a:blipFill>
          </p:spPr>
        </p:sp>
      </p:grpSp>
      <p:sp>
        <p:nvSpPr>
          <p:cNvPr name="TextBox 11" id="11"/>
          <p:cNvSpPr txBox="true"/>
          <p:nvPr/>
        </p:nvSpPr>
        <p:spPr>
          <a:xfrm rot="0">
            <a:off x="1657378" y="104467"/>
            <a:ext cx="9864989" cy="2785492"/>
          </a:xfrm>
          <a:prstGeom prst="rect">
            <a:avLst/>
          </a:prstGeom>
        </p:spPr>
        <p:txBody>
          <a:bodyPr anchor="t" rtlCol="false" tIns="0" lIns="0" bIns="0" rIns="0">
            <a:spAutoFit/>
          </a:bodyPr>
          <a:lstStyle/>
          <a:p>
            <a:pPr algn="l">
              <a:lnSpc>
                <a:spcPts val="10946"/>
              </a:lnSpc>
            </a:pPr>
            <a:r>
              <a:rPr lang="en-US" sz="8899" spc="-222">
                <a:solidFill>
                  <a:srgbClr val="FF8A42"/>
                </a:solidFill>
                <a:latin typeface="Waffle Soft"/>
                <a:ea typeface="Waffle Soft"/>
                <a:cs typeface="Waffle Soft"/>
                <a:sym typeface="Waffle Soft"/>
              </a:rPr>
              <a:t>MY </a:t>
            </a:r>
            <a:r>
              <a:rPr lang="en-US" sz="8899" spc="-222">
                <a:solidFill>
                  <a:srgbClr val="2E66A6"/>
                </a:solidFill>
                <a:latin typeface="Waffle Soft"/>
                <a:ea typeface="Waffle Soft"/>
                <a:cs typeface="Waffle Soft"/>
                <a:sym typeface="Waffle Soft"/>
              </a:rPr>
              <a:t>PERSONAL</a:t>
            </a:r>
          </a:p>
          <a:p>
            <a:pPr algn="l">
              <a:lnSpc>
                <a:spcPts val="10946"/>
              </a:lnSpc>
            </a:pPr>
            <a:r>
              <a:rPr lang="en-US" sz="8899" spc="-222">
                <a:solidFill>
                  <a:srgbClr val="FF8A42"/>
                </a:solidFill>
                <a:latin typeface="Waffle Soft"/>
                <a:ea typeface="Waffle Soft"/>
                <a:cs typeface="Waffle Soft"/>
                <a:sym typeface="Waffle Soft"/>
              </a:rPr>
              <a:t>EXPERIENCES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TextBox 2" id="2"/>
          <p:cNvSpPr txBox="true"/>
          <p:nvPr/>
        </p:nvSpPr>
        <p:spPr>
          <a:xfrm rot="0">
            <a:off x="1647322" y="2811568"/>
            <a:ext cx="14993356" cy="2529675"/>
          </a:xfrm>
          <a:prstGeom prst="rect">
            <a:avLst/>
          </a:prstGeom>
        </p:spPr>
        <p:txBody>
          <a:bodyPr anchor="t" rtlCol="false" tIns="0" lIns="0" bIns="0" rIns="0">
            <a:spAutoFit/>
          </a:bodyPr>
          <a:lstStyle/>
          <a:p>
            <a:pPr algn="ctr">
              <a:lnSpc>
                <a:spcPts val="19733"/>
              </a:lnSpc>
            </a:pPr>
            <a:r>
              <a:rPr lang="en-US" sz="16043" spc="-401">
                <a:solidFill>
                  <a:srgbClr val="168EC4"/>
                </a:solidFill>
                <a:latin typeface="Waffle Soft"/>
                <a:ea typeface="Waffle Soft"/>
                <a:cs typeface="Waffle Soft"/>
                <a:sym typeface="Waffle Soft"/>
              </a:rPr>
              <a:t>THANK</a:t>
            </a:r>
            <a:r>
              <a:rPr lang="en-US" sz="16043" spc="-401">
                <a:solidFill>
                  <a:srgbClr val="FF8A42"/>
                </a:solidFill>
                <a:latin typeface="Waffle Soft"/>
                <a:ea typeface="Waffle Soft"/>
                <a:cs typeface="Waffle Soft"/>
                <a:sym typeface="Waffle Soft"/>
              </a:rPr>
              <a:t> YOU</a:t>
            </a:r>
          </a:p>
        </p:txBody>
      </p:sp>
      <p:sp>
        <p:nvSpPr>
          <p:cNvPr name="Freeform 3" id="3"/>
          <p:cNvSpPr/>
          <p:nvPr/>
        </p:nvSpPr>
        <p:spPr>
          <a:xfrm flipH="false" flipV="false" rot="0">
            <a:off x="-222080" y="5056440"/>
            <a:ext cx="18732159" cy="5619648"/>
          </a:xfrm>
          <a:custGeom>
            <a:avLst/>
            <a:gdLst/>
            <a:ahLst/>
            <a:cxnLst/>
            <a:rect r="r" b="b" t="t" l="l"/>
            <a:pathLst>
              <a:path h="5619648" w="18732159">
                <a:moveTo>
                  <a:pt x="0" y="0"/>
                </a:moveTo>
                <a:lnTo>
                  <a:pt x="18732160" y="0"/>
                </a:lnTo>
                <a:lnTo>
                  <a:pt x="18732160" y="5619648"/>
                </a:lnTo>
                <a:lnTo>
                  <a:pt x="0" y="561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16928" y="-523615"/>
            <a:ext cx="3615895" cy="3727726"/>
          </a:xfrm>
          <a:custGeom>
            <a:avLst/>
            <a:gdLst/>
            <a:ahLst/>
            <a:cxnLst/>
            <a:rect r="r" b="b" t="t" l="l"/>
            <a:pathLst>
              <a:path h="3727726" w="3615895">
                <a:moveTo>
                  <a:pt x="0" y="0"/>
                </a:moveTo>
                <a:lnTo>
                  <a:pt x="3615895" y="0"/>
                </a:lnTo>
                <a:lnTo>
                  <a:pt x="3615895" y="3727727"/>
                </a:lnTo>
                <a:lnTo>
                  <a:pt x="0" y="3727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856690" y="-603452"/>
            <a:ext cx="3693337" cy="3807564"/>
          </a:xfrm>
          <a:custGeom>
            <a:avLst/>
            <a:gdLst/>
            <a:ahLst/>
            <a:cxnLst/>
            <a:rect r="r" b="b" t="t" l="l"/>
            <a:pathLst>
              <a:path h="3807564" w="3693337">
                <a:moveTo>
                  <a:pt x="3693337" y="0"/>
                </a:moveTo>
                <a:lnTo>
                  <a:pt x="0" y="0"/>
                </a:lnTo>
                <a:lnTo>
                  <a:pt x="0" y="3807564"/>
                </a:lnTo>
                <a:lnTo>
                  <a:pt x="3693337" y="3807564"/>
                </a:lnTo>
                <a:lnTo>
                  <a:pt x="36933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5710103" y="5612935"/>
            <a:ext cx="6867794" cy="1005620"/>
            <a:chOff x="0" y="0"/>
            <a:chExt cx="1808802" cy="264855"/>
          </a:xfrm>
        </p:grpSpPr>
        <p:sp>
          <p:nvSpPr>
            <p:cNvPr name="Freeform 7" id="7"/>
            <p:cNvSpPr/>
            <p:nvPr/>
          </p:nvSpPr>
          <p:spPr>
            <a:xfrm flipH="false" flipV="false" rot="0">
              <a:off x="0" y="0"/>
              <a:ext cx="1808802" cy="264855"/>
            </a:xfrm>
            <a:custGeom>
              <a:avLst/>
              <a:gdLst/>
              <a:ahLst/>
              <a:cxnLst/>
              <a:rect r="r" b="b" t="t" l="l"/>
              <a:pathLst>
                <a:path h="264855" w="1808802">
                  <a:moveTo>
                    <a:pt x="33818" y="0"/>
                  </a:moveTo>
                  <a:lnTo>
                    <a:pt x="1774983" y="0"/>
                  </a:lnTo>
                  <a:cubicBezTo>
                    <a:pt x="1783952" y="0"/>
                    <a:pt x="1792554" y="3563"/>
                    <a:pt x="1798896" y="9905"/>
                  </a:cubicBezTo>
                  <a:cubicBezTo>
                    <a:pt x="1805239" y="16247"/>
                    <a:pt x="1808802" y="24849"/>
                    <a:pt x="1808802" y="33818"/>
                  </a:cubicBezTo>
                  <a:lnTo>
                    <a:pt x="1808802" y="231036"/>
                  </a:lnTo>
                  <a:cubicBezTo>
                    <a:pt x="1808802" y="240005"/>
                    <a:pt x="1805239" y="248607"/>
                    <a:pt x="1798896" y="254949"/>
                  </a:cubicBezTo>
                  <a:cubicBezTo>
                    <a:pt x="1792554" y="261292"/>
                    <a:pt x="1783952" y="264855"/>
                    <a:pt x="1774983" y="264855"/>
                  </a:cubicBezTo>
                  <a:lnTo>
                    <a:pt x="33818" y="264855"/>
                  </a:lnTo>
                  <a:cubicBezTo>
                    <a:pt x="24849" y="264855"/>
                    <a:pt x="16247" y="261292"/>
                    <a:pt x="9905" y="254949"/>
                  </a:cubicBezTo>
                  <a:cubicBezTo>
                    <a:pt x="3563" y="248607"/>
                    <a:pt x="0" y="240005"/>
                    <a:pt x="0" y="231036"/>
                  </a:cubicBezTo>
                  <a:lnTo>
                    <a:pt x="0" y="33818"/>
                  </a:lnTo>
                  <a:cubicBezTo>
                    <a:pt x="0" y="24849"/>
                    <a:pt x="3563" y="16247"/>
                    <a:pt x="9905" y="9905"/>
                  </a:cubicBezTo>
                  <a:cubicBezTo>
                    <a:pt x="16247" y="3563"/>
                    <a:pt x="24849" y="0"/>
                    <a:pt x="33818" y="0"/>
                  </a:cubicBezTo>
                  <a:close/>
                </a:path>
              </a:pathLst>
            </a:custGeom>
            <a:solidFill>
              <a:srgbClr val="FF8A42"/>
            </a:solidFill>
          </p:spPr>
        </p:sp>
        <p:sp>
          <p:nvSpPr>
            <p:cNvPr name="TextBox 8" id="8"/>
            <p:cNvSpPr txBox="true"/>
            <p:nvPr/>
          </p:nvSpPr>
          <p:spPr>
            <a:xfrm>
              <a:off x="0" y="-38100"/>
              <a:ext cx="1808802" cy="30295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5957308" y="5820470"/>
            <a:ext cx="6373384" cy="533400"/>
          </a:xfrm>
          <a:prstGeom prst="rect">
            <a:avLst/>
          </a:prstGeom>
        </p:spPr>
        <p:txBody>
          <a:bodyPr anchor="t" rtlCol="false" tIns="0" lIns="0" bIns="0" rIns="0">
            <a:spAutoFit/>
          </a:bodyPr>
          <a:lstStyle/>
          <a:p>
            <a:pPr algn="ctr">
              <a:lnSpc>
                <a:spcPts val="4199"/>
              </a:lnSpc>
            </a:pPr>
            <a:r>
              <a:rPr lang="en-US" sz="3499" b="true">
                <a:solidFill>
                  <a:srgbClr val="FFFFFF"/>
                </a:solidFill>
                <a:latin typeface="Raleway Semi-Bold"/>
                <a:ea typeface="Raleway Semi-Bold"/>
                <a:cs typeface="Raleway Semi-Bold"/>
                <a:sym typeface="Raleway Semi-Bold"/>
              </a:rPr>
              <a:t>www.roanoke.hfalls.com</a:t>
            </a:r>
          </a:p>
        </p:txBody>
      </p:sp>
      <p:sp>
        <p:nvSpPr>
          <p:cNvPr name="Freeform 10" id="10"/>
          <p:cNvSpPr/>
          <p:nvPr/>
        </p:nvSpPr>
        <p:spPr>
          <a:xfrm flipH="false" flipV="false" rot="1441859">
            <a:off x="-681210" y="3642235"/>
            <a:ext cx="3170478" cy="4190059"/>
          </a:xfrm>
          <a:custGeom>
            <a:avLst/>
            <a:gdLst/>
            <a:ahLst/>
            <a:cxnLst/>
            <a:rect r="r" b="b" t="t" l="l"/>
            <a:pathLst>
              <a:path h="4190059" w="3170478">
                <a:moveTo>
                  <a:pt x="0" y="0"/>
                </a:moveTo>
                <a:lnTo>
                  <a:pt x="3170478" y="0"/>
                </a:lnTo>
                <a:lnTo>
                  <a:pt x="3170478" y="4190059"/>
                </a:lnTo>
                <a:lnTo>
                  <a:pt x="0" y="41900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082972" y="4280699"/>
            <a:ext cx="2313573" cy="2406838"/>
          </a:xfrm>
          <a:custGeom>
            <a:avLst/>
            <a:gdLst/>
            <a:ahLst/>
            <a:cxnLst/>
            <a:rect r="r" b="b" t="t" l="l"/>
            <a:pathLst>
              <a:path h="2406838" w="2313573">
                <a:moveTo>
                  <a:pt x="0" y="0"/>
                </a:moveTo>
                <a:lnTo>
                  <a:pt x="2313573" y="0"/>
                </a:lnTo>
                <a:lnTo>
                  <a:pt x="2313573" y="2406838"/>
                </a:lnTo>
                <a:lnTo>
                  <a:pt x="0" y="2406838"/>
                </a:lnTo>
                <a:lnTo>
                  <a:pt x="0" y="0"/>
                </a:lnTo>
                <a:close/>
              </a:path>
            </a:pathLst>
          </a:custGeom>
          <a:blipFill>
            <a:blip r:embed="rId8"/>
            <a:stretch>
              <a:fillRect l="0" t="0" r="0" b="0"/>
            </a:stretch>
          </a:blipFill>
        </p:spPr>
      </p:sp>
      <p:sp>
        <p:nvSpPr>
          <p:cNvPr name="Freeform 12" id="12"/>
          <p:cNvSpPr/>
          <p:nvPr/>
        </p:nvSpPr>
        <p:spPr>
          <a:xfrm flipH="false" flipV="false" rot="0">
            <a:off x="3205028" y="5829995"/>
            <a:ext cx="1527884" cy="1084797"/>
          </a:xfrm>
          <a:custGeom>
            <a:avLst/>
            <a:gdLst/>
            <a:ahLst/>
            <a:cxnLst/>
            <a:rect r="r" b="b" t="t" l="l"/>
            <a:pathLst>
              <a:path h="1084797" w="1527884">
                <a:moveTo>
                  <a:pt x="0" y="0"/>
                </a:moveTo>
                <a:lnTo>
                  <a:pt x="1527884" y="0"/>
                </a:lnTo>
                <a:lnTo>
                  <a:pt x="1527884" y="1084797"/>
                </a:lnTo>
                <a:lnTo>
                  <a:pt x="0" y="10847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23429" y="-1129584"/>
            <a:ext cx="2841142" cy="2841142"/>
          </a:xfrm>
          <a:custGeom>
            <a:avLst/>
            <a:gdLst/>
            <a:ahLst/>
            <a:cxnLst/>
            <a:rect r="r" b="b" t="t" l="l"/>
            <a:pathLst>
              <a:path h="2841142" w="2841142">
                <a:moveTo>
                  <a:pt x="0" y="0"/>
                </a:moveTo>
                <a:lnTo>
                  <a:pt x="2841142" y="0"/>
                </a:lnTo>
                <a:lnTo>
                  <a:pt x="2841142" y="2841142"/>
                </a:lnTo>
                <a:lnTo>
                  <a:pt x="0" y="28411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222080" y="5056440"/>
            <a:ext cx="18732159" cy="5619648"/>
          </a:xfrm>
          <a:custGeom>
            <a:avLst/>
            <a:gdLst/>
            <a:ahLst/>
            <a:cxnLst/>
            <a:rect r="r" b="b" t="t" l="l"/>
            <a:pathLst>
              <a:path h="5619648" w="18732159">
                <a:moveTo>
                  <a:pt x="0" y="0"/>
                </a:moveTo>
                <a:lnTo>
                  <a:pt x="18732160" y="0"/>
                </a:lnTo>
                <a:lnTo>
                  <a:pt x="18732160" y="5619648"/>
                </a:lnTo>
                <a:lnTo>
                  <a:pt x="0" y="5619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58413" y="5432617"/>
            <a:ext cx="5308648" cy="3636424"/>
          </a:xfrm>
          <a:custGeom>
            <a:avLst/>
            <a:gdLst/>
            <a:ahLst/>
            <a:cxnLst/>
            <a:rect r="r" b="b" t="t" l="l"/>
            <a:pathLst>
              <a:path h="3636424" w="5308648">
                <a:moveTo>
                  <a:pt x="0" y="0"/>
                </a:moveTo>
                <a:lnTo>
                  <a:pt x="5308649" y="0"/>
                </a:lnTo>
                <a:lnTo>
                  <a:pt x="5308649" y="3636424"/>
                </a:lnTo>
                <a:lnTo>
                  <a:pt x="0" y="3636424"/>
                </a:lnTo>
                <a:lnTo>
                  <a:pt x="0" y="0"/>
                </a:lnTo>
                <a:close/>
              </a:path>
            </a:pathLst>
          </a:custGeom>
          <a:blipFill>
            <a:blip r:embed="rId4"/>
            <a:stretch>
              <a:fillRect l="0" t="0" r="0" b="0"/>
            </a:stretch>
          </a:blipFill>
        </p:spPr>
      </p:sp>
      <p:sp>
        <p:nvSpPr>
          <p:cNvPr name="Freeform 4" id="4"/>
          <p:cNvSpPr/>
          <p:nvPr/>
        </p:nvSpPr>
        <p:spPr>
          <a:xfrm flipH="false" flipV="false" rot="1441859">
            <a:off x="-642429" y="5042288"/>
            <a:ext cx="3342258" cy="4417081"/>
          </a:xfrm>
          <a:custGeom>
            <a:avLst/>
            <a:gdLst/>
            <a:ahLst/>
            <a:cxnLst/>
            <a:rect r="r" b="b" t="t" l="l"/>
            <a:pathLst>
              <a:path h="4417081" w="3342258">
                <a:moveTo>
                  <a:pt x="0" y="0"/>
                </a:moveTo>
                <a:lnTo>
                  <a:pt x="3342258" y="0"/>
                </a:lnTo>
                <a:lnTo>
                  <a:pt x="3342258" y="4417081"/>
                </a:lnTo>
                <a:lnTo>
                  <a:pt x="0" y="44170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13101" y="5143500"/>
            <a:ext cx="1929759" cy="2722764"/>
          </a:xfrm>
          <a:custGeom>
            <a:avLst/>
            <a:gdLst/>
            <a:ahLst/>
            <a:cxnLst/>
            <a:rect r="r" b="b" t="t" l="l"/>
            <a:pathLst>
              <a:path h="2722764" w="1929759">
                <a:moveTo>
                  <a:pt x="0" y="0"/>
                </a:moveTo>
                <a:lnTo>
                  <a:pt x="1929759" y="0"/>
                </a:lnTo>
                <a:lnTo>
                  <a:pt x="1929759" y="2722764"/>
                </a:lnTo>
                <a:lnTo>
                  <a:pt x="0" y="2722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816514"/>
            <a:ext cx="6968802" cy="2785492"/>
          </a:xfrm>
          <a:prstGeom prst="rect">
            <a:avLst/>
          </a:prstGeom>
        </p:spPr>
        <p:txBody>
          <a:bodyPr anchor="t" rtlCol="false" tIns="0" lIns="0" bIns="0" rIns="0">
            <a:spAutoFit/>
          </a:bodyPr>
          <a:lstStyle/>
          <a:p>
            <a:pPr algn="l">
              <a:lnSpc>
                <a:spcPts val="10946"/>
              </a:lnSpc>
            </a:pPr>
            <a:r>
              <a:rPr lang="en-US" sz="8899" spc="-222">
                <a:solidFill>
                  <a:srgbClr val="168EC4"/>
                </a:solidFill>
                <a:latin typeface="Waffle Soft"/>
                <a:ea typeface="Waffle Soft"/>
                <a:cs typeface="Waffle Soft"/>
                <a:sym typeface="Waffle Soft"/>
              </a:rPr>
              <a:t>CURRENT</a:t>
            </a:r>
            <a:r>
              <a:rPr lang="en-US" sz="8899" spc="-222">
                <a:solidFill>
                  <a:srgbClr val="1790C6"/>
                </a:solidFill>
                <a:latin typeface="Waffle Soft"/>
                <a:ea typeface="Waffle Soft"/>
                <a:cs typeface="Waffle Soft"/>
                <a:sym typeface="Waffle Soft"/>
              </a:rPr>
              <a:t> </a:t>
            </a:r>
            <a:r>
              <a:rPr lang="en-US" sz="8899" spc="-222">
                <a:solidFill>
                  <a:srgbClr val="FF8A42"/>
                </a:solidFill>
                <a:latin typeface="Waffle Soft"/>
                <a:ea typeface="Waffle Soft"/>
                <a:cs typeface="Waffle Soft"/>
                <a:sym typeface="Waffle Soft"/>
              </a:rPr>
              <a:t>PROBLEMS</a:t>
            </a:r>
          </a:p>
        </p:txBody>
      </p:sp>
      <p:sp>
        <p:nvSpPr>
          <p:cNvPr name="TextBox 7" id="7"/>
          <p:cNvSpPr txBox="true"/>
          <p:nvPr/>
        </p:nvSpPr>
        <p:spPr>
          <a:xfrm rot="0">
            <a:off x="7928997" y="1375345"/>
            <a:ext cx="9330303" cy="4481195"/>
          </a:xfrm>
          <a:prstGeom prst="rect">
            <a:avLst/>
          </a:prstGeom>
        </p:spPr>
        <p:txBody>
          <a:bodyPr anchor="t" rtlCol="false" tIns="0" lIns="0" bIns="0" rIns="0">
            <a:spAutoFit/>
          </a:bodyPr>
          <a:lstStyle/>
          <a:p>
            <a:pPr algn="just" marL="690879" indent="-345439" lvl="1">
              <a:lnSpc>
                <a:spcPts val="4479"/>
              </a:lnSpc>
              <a:buFont typeface="Arial"/>
              <a:buChar char="•"/>
            </a:pPr>
            <a:r>
              <a:rPr lang="en-US" b="true" sz="3199">
                <a:solidFill>
                  <a:srgbClr val="000000"/>
                </a:solidFill>
                <a:latin typeface="Raleway Semi-Bold"/>
                <a:ea typeface="Raleway Semi-Bold"/>
                <a:cs typeface="Raleway Semi-Bold"/>
                <a:sym typeface="Raleway Semi-Bold"/>
              </a:rPr>
              <a:t>Limited menu variety</a:t>
            </a:r>
          </a:p>
          <a:p>
            <a:pPr algn="just" marL="690879" indent="-345439" lvl="1">
              <a:lnSpc>
                <a:spcPts val="4479"/>
              </a:lnSpc>
              <a:buFont typeface="Arial"/>
              <a:buChar char="•"/>
            </a:pPr>
            <a:r>
              <a:rPr lang="en-US" b="true" sz="3199">
                <a:solidFill>
                  <a:srgbClr val="000000"/>
                </a:solidFill>
                <a:latin typeface="Raleway Semi-Bold"/>
                <a:ea typeface="Raleway Semi-Bold"/>
                <a:cs typeface="Raleway Semi-Bold"/>
                <a:sym typeface="Raleway Semi-Bold"/>
              </a:rPr>
              <a:t>Slow kitc</a:t>
            </a:r>
            <a:r>
              <a:rPr lang="en-US" b="true" sz="3199">
                <a:solidFill>
                  <a:srgbClr val="000000"/>
                </a:solidFill>
                <a:latin typeface="Raleway Semi-Bold"/>
                <a:ea typeface="Raleway Semi-Bold"/>
                <a:cs typeface="Raleway Semi-Bold"/>
                <a:sym typeface="Raleway Semi-Bold"/>
              </a:rPr>
              <a:t>hen workflow</a:t>
            </a:r>
          </a:p>
          <a:p>
            <a:pPr algn="just" marL="690879" indent="-345439" lvl="1">
              <a:lnSpc>
                <a:spcPts val="4479"/>
              </a:lnSpc>
              <a:buFont typeface="Arial"/>
              <a:buChar char="•"/>
            </a:pPr>
            <a:r>
              <a:rPr lang="en-US" b="true" sz="3199">
                <a:solidFill>
                  <a:srgbClr val="000000"/>
                </a:solidFill>
                <a:latin typeface="Raleway Semi-Bold"/>
                <a:ea typeface="Raleway Semi-Bold"/>
                <a:cs typeface="Raleway Semi-Bold"/>
                <a:sym typeface="Raleway Semi-Bold"/>
              </a:rPr>
              <a:t>Lack of tap-to-pay and outdated POS systems</a:t>
            </a:r>
          </a:p>
          <a:p>
            <a:pPr algn="just" marL="690879" indent="-345439" lvl="1">
              <a:lnSpc>
                <a:spcPts val="4479"/>
              </a:lnSpc>
              <a:buFont typeface="Arial"/>
              <a:buChar char="•"/>
            </a:pPr>
            <a:r>
              <a:rPr lang="en-US" b="true" sz="3199">
                <a:solidFill>
                  <a:srgbClr val="000000"/>
                </a:solidFill>
                <a:latin typeface="Raleway Semi-Bold"/>
                <a:ea typeface="Raleway Semi-Bold"/>
                <a:cs typeface="Raleway Semi-Bold"/>
                <a:sym typeface="Raleway Semi-Bold"/>
              </a:rPr>
              <a:t>Disorganized cable setups</a:t>
            </a:r>
          </a:p>
          <a:p>
            <a:pPr algn="just" marL="690879" indent="-345439" lvl="1">
              <a:lnSpc>
                <a:spcPts val="4479"/>
              </a:lnSpc>
              <a:buFont typeface="Arial"/>
              <a:buChar char="•"/>
            </a:pPr>
            <a:r>
              <a:rPr lang="en-US" b="true" sz="3199">
                <a:solidFill>
                  <a:srgbClr val="000000"/>
                </a:solidFill>
                <a:latin typeface="Raleway Semi-Bold"/>
                <a:ea typeface="Raleway Semi-Bold"/>
                <a:cs typeface="Raleway Semi-Bold"/>
                <a:sym typeface="Raleway Semi-Bold"/>
              </a:rPr>
              <a:t>Inconsistent merchandising displays</a:t>
            </a:r>
          </a:p>
          <a:p>
            <a:pPr algn="just" marL="690879" indent="-345439" lvl="1">
              <a:lnSpc>
                <a:spcPts val="4479"/>
              </a:lnSpc>
              <a:buFont typeface="Arial"/>
              <a:buChar char="•"/>
            </a:pPr>
            <a:r>
              <a:rPr lang="en-US" b="true" sz="3199">
                <a:solidFill>
                  <a:srgbClr val="000000"/>
                </a:solidFill>
                <a:latin typeface="Raleway Semi-Bold"/>
                <a:ea typeface="Raleway Semi-Bold"/>
                <a:cs typeface="Raleway Semi-Bold"/>
                <a:sym typeface="Raleway Semi-Bold"/>
              </a:rPr>
              <a:t>Insufficient employee training</a:t>
            </a:r>
          </a:p>
          <a:p>
            <a:pPr algn="just">
              <a:lnSpc>
                <a:spcPts val="44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5970541" y="7152804"/>
            <a:ext cx="12505144" cy="3277390"/>
          </a:xfrm>
          <a:custGeom>
            <a:avLst/>
            <a:gdLst/>
            <a:ahLst/>
            <a:cxnLst/>
            <a:rect r="r" b="b" t="t" l="l"/>
            <a:pathLst>
              <a:path h="3277390" w="12505144">
                <a:moveTo>
                  <a:pt x="12505144" y="0"/>
                </a:moveTo>
                <a:lnTo>
                  <a:pt x="0" y="0"/>
                </a:lnTo>
                <a:lnTo>
                  <a:pt x="0" y="3277390"/>
                </a:lnTo>
                <a:lnTo>
                  <a:pt x="12505144" y="3277390"/>
                </a:lnTo>
                <a:lnTo>
                  <a:pt x="12505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278705" y="4907733"/>
            <a:ext cx="4088377" cy="4717358"/>
          </a:xfrm>
          <a:custGeom>
            <a:avLst/>
            <a:gdLst/>
            <a:ahLst/>
            <a:cxnLst/>
            <a:rect r="r" b="b" t="t" l="l"/>
            <a:pathLst>
              <a:path h="4717358" w="4088377">
                <a:moveTo>
                  <a:pt x="0" y="0"/>
                </a:moveTo>
                <a:lnTo>
                  <a:pt x="4088376" y="0"/>
                </a:lnTo>
                <a:lnTo>
                  <a:pt x="4088376" y="4717358"/>
                </a:lnTo>
                <a:lnTo>
                  <a:pt x="0" y="4717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160228" y="1622428"/>
            <a:ext cx="10099072" cy="2785492"/>
          </a:xfrm>
          <a:prstGeom prst="rect">
            <a:avLst/>
          </a:prstGeom>
        </p:spPr>
        <p:txBody>
          <a:bodyPr anchor="t" rtlCol="false" tIns="0" lIns="0" bIns="0" rIns="0">
            <a:spAutoFit/>
          </a:bodyPr>
          <a:lstStyle/>
          <a:p>
            <a:pPr algn="r">
              <a:lnSpc>
                <a:spcPts val="10946"/>
              </a:lnSpc>
            </a:pPr>
            <a:r>
              <a:rPr lang="en-US" sz="8899" spc="-222">
                <a:solidFill>
                  <a:srgbClr val="FF8A42"/>
                </a:solidFill>
                <a:latin typeface="Waffle Soft"/>
                <a:ea typeface="Waffle Soft"/>
                <a:cs typeface="Waffle Soft"/>
                <a:sym typeface="Waffle Soft"/>
              </a:rPr>
              <a:t>INTRODUCING:</a:t>
            </a:r>
          </a:p>
          <a:p>
            <a:pPr algn="r">
              <a:lnSpc>
                <a:spcPts val="10946"/>
              </a:lnSpc>
            </a:pPr>
            <a:r>
              <a:rPr lang="en-US" sz="8899" spc="-222">
                <a:solidFill>
                  <a:srgbClr val="168EC4"/>
                </a:solidFill>
                <a:latin typeface="Waffle Soft"/>
                <a:ea typeface="Waffle Soft"/>
                <a:cs typeface="Waffle Soft"/>
                <a:sym typeface="Waffle Soft"/>
              </a:rPr>
              <a:t>PROJECT FLOW</a:t>
            </a:r>
          </a:p>
        </p:txBody>
      </p:sp>
      <p:sp>
        <p:nvSpPr>
          <p:cNvPr name="TextBox 8" id="8"/>
          <p:cNvSpPr txBox="true"/>
          <p:nvPr/>
        </p:nvSpPr>
        <p:spPr>
          <a:xfrm rot="0">
            <a:off x="419946" y="4603600"/>
            <a:ext cx="11405991" cy="4331335"/>
          </a:xfrm>
          <a:prstGeom prst="rect">
            <a:avLst/>
          </a:prstGeom>
        </p:spPr>
        <p:txBody>
          <a:bodyPr anchor="t" rtlCol="false" tIns="0" lIns="0" bIns="0" rIns="0">
            <a:spAutoFit/>
          </a:bodyPr>
          <a:lstStyle/>
          <a:p>
            <a:pPr algn="just">
              <a:lnSpc>
                <a:spcPts val="4339"/>
              </a:lnSpc>
            </a:pPr>
            <a:r>
              <a:rPr lang="en-US" sz="3099" b="true">
                <a:solidFill>
                  <a:srgbClr val="000000"/>
                </a:solidFill>
                <a:latin typeface="Raleway Semi-Bold"/>
                <a:ea typeface="Raleway Semi-Bold"/>
                <a:cs typeface="Raleway Semi-Bold"/>
                <a:sym typeface="Raleway Semi-Bold"/>
              </a:rPr>
              <a:t>A multi-phase improvement plan focused on:</a:t>
            </a:r>
          </a:p>
          <a:p>
            <a:pPr algn="just" marL="669289" indent="-334645" lvl="1">
              <a:lnSpc>
                <a:spcPts val="4339"/>
              </a:lnSpc>
              <a:buFont typeface="Arial"/>
              <a:buChar char="•"/>
            </a:pPr>
            <a:r>
              <a:rPr lang="en-US" b="true" sz="3099">
                <a:solidFill>
                  <a:srgbClr val="000000"/>
                </a:solidFill>
                <a:latin typeface="Raleway Semi-Bold"/>
                <a:ea typeface="Raleway Semi-Bold"/>
                <a:cs typeface="Raleway Semi-Bold"/>
                <a:sym typeface="Raleway Semi-Bold"/>
              </a:rPr>
              <a:t>Expanded menu (wraps, salads, improved pizzas)</a:t>
            </a:r>
          </a:p>
          <a:p>
            <a:pPr algn="just" marL="669289" indent="-334645" lvl="1">
              <a:lnSpc>
                <a:spcPts val="4339"/>
              </a:lnSpc>
              <a:buFont typeface="Arial"/>
              <a:buChar char="•"/>
            </a:pPr>
            <a:r>
              <a:rPr lang="en-US" b="true" sz="3099">
                <a:solidFill>
                  <a:srgbClr val="000000"/>
                </a:solidFill>
                <a:latin typeface="Raleway Semi-Bold"/>
                <a:ea typeface="Raleway Semi-Bold"/>
                <a:cs typeface="Raleway Semi-Bold"/>
                <a:sym typeface="Raleway Semi-Bold"/>
              </a:rPr>
              <a:t>Upgraded online orde</a:t>
            </a:r>
            <a:r>
              <a:rPr lang="en-US" b="true" sz="3099">
                <a:solidFill>
                  <a:srgbClr val="000000"/>
                </a:solidFill>
                <a:latin typeface="Raleway Semi-Bold"/>
                <a:ea typeface="Raleway Semi-Bold"/>
                <a:cs typeface="Raleway Semi-Bold"/>
                <a:sym typeface="Raleway Semi-Bold"/>
              </a:rPr>
              <a:t>ring</a:t>
            </a:r>
          </a:p>
          <a:p>
            <a:pPr algn="just" marL="669289" indent="-334645" lvl="1">
              <a:lnSpc>
                <a:spcPts val="4339"/>
              </a:lnSpc>
              <a:buFont typeface="Arial"/>
              <a:buChar char="•"/>
            </a:pPr>
            <a:r>
              <a:rPr lang="en-US" b="true" sz="3099">
                <a:solidFill>
                  <a:srgbClr val="000000"/>
                </a:solidFill>
                <a:latin typeface="Raleway Semi-Bold"/>
                <a:ea typeface="Raleway Semi-Bold"/>
                <a:cs typeface="Raleway Semi-Bold"/>
                <a:sym typeface="Raleway Semi-Bold"/>
              </a:rPr>
              <a:t>Tap-to-pay card reader installation</a:t>
            </a:r>
          </a:p>
          <a:p>
            <a:pPr algn="just" marL="669289" indent="-334645" lvl="1">
              <a:lnSpc>
                <a:spcPts val="4339"/>
              </a:lnSpc>
              <a:buFont typeface="Arial"/>
              <a:buChar char="•"/>
            </a:pPr>
            <a:r>
              <a:rPr lang="en-US" b="true" sz="3099">
                <a:solidFill>
                  <a:srgbClr val="000000"/>
                </a:solidFill>
                <a:latin typeface="Raleway Semi-Bold"/>
                <a:ea typeface="Raleway Semi-Bold"/>
                <a:cs typeface="Raleway Semi-Bold"/>
                <a:sym typeface="Raleway Semi-Bold"/>
              </a:rPr>
              <a:t>Organized and eye-level merchandising</a:t>
            </a:r>
          </a:p>
          <a:p>
            <a:pPr algn="just" marL="669289" indent="-334645" lvl="1">
              <a:lnSpc>
                <a:spcPts val="4339"/>
              </a:lnSpc>
              <a:buFont typeface="Arial"/>
              <a:buChar char="•"/>
            </a:pPr>
            <a:r>
              <a:rPr lang="en-US" b="true" sz="3099">
                <a:solidFill>
                  <a:srgbClr val="000000"/>
                </a:solidFill>
                <a:latin typeface="Raleway Semi-Bold"/>
                <a:ea typeface="Raleway Semi-Bold"/>
                <a:cs typeface="Raleway Semi-Bold"/>
                <a:sym typeface="Raleway Semi-Bold"/>
              </a:rPr>
              <a:t>Structured cable management</a:t>
            </a:r>
          </a:p>
          <a:p>
            <a:pPr algn="just" marL="669289" indent="-334645" lvl="1">
              <a:lnSpc>
                <a:spcPts val="4339"/>
              </a:lnSpc>
              <a:buFont typeface="Arial"/>
              <a:buChar char="•"/>
            </a:pPr>
            <a:r>
              <a:rPr lang="en-US" b="true" sz="3099">
                <a:solidFill>
                  <a:srgbClr val="000000"/>
                </a:solidFill>
                <a:latin typeface="Raleway Semi-Bold"/>
                <a:ea typeface="Raleway Semi-Bold"/>
                <a:cs typeface="Raleway Semi-Bold"/>
                <a:sym typeface="Raleway Semi-Bold"/>
              </a:rPr>
              <a:t>Staff training for sustainability</a:t>
            </a:r>
          </a:p>
          <a:p>
            <a:pPr algn="just">
              <a:lnSpc>
                <a:spcPts val="4339"/>
              </a:lnSpc>
            </a:pPr>
          </a:p>
        </p:txBody>
      </p:sp>
      <p:sp>
        <p:nvSpPr>
          <p:cNvPr name="Freeform 9" id="9"/>
          <p:cNvSpPr/>
          <p:nvPr/>
        </p:nvSpPr>
        <p:spPr>
          <a:xfrm flipH="false" flipV="false" rot="0">
            <a:off x="14326036" y="5143500"/>
            <a:ext cx="2933264" cy="3051511"/>
          </a:xfrm>
          <a:custGeom>
            <a:avLst/>
            <a:gdLst/>
            <a:ahLst/>
            <a:cxnLst/>
            <a:rect r="r" b="b" t="t" l="l"/>
            <a:pathLst>
              <a:path h="3051511" w="2933264">
                <a:moveTo>
                  <a:pt x="0" y="0"/>
                </a:moveTo>
                <a:lnTo>
                  <a:pt x="2933264" y="0"/>
                </a:lnTo>
                <a:lnTo>
                  <a:pt x="2933264" y="3051511"/>
                </a:lnTo>
                <a:lnTo>
                  <a:pt x="0" y="3051511"/>
                </a:lnTo>
                <a:lnTo>
                  <a:pt x="0" y="0"/>
                </a:lnTo>
                <a:close/>
              </a:path>
            </a:pathLst>
          </a:custGeom>
          <a:blipFill>
            <a:blip r:embed="rId6"/>
            <a:stretch>
              <a:fillRect l="0" t="0" r="0" b="0"/>
            </a:stretch>
          </a:blipFill>
        </p:spPr>
      </p:sp>
      <p:sp>
        <p:nvSpPr>
          <p:cNvPr name="Freeform 10" id="10"/>
          <p:cNvSpPr/>
          <p:nvPr/>
        </p:nvSpPr>
        <p:spPr>
          <a:xfrm flipH="false" flipV="false" rot="0">
            <a:off x="-1018457" y="-973884"/>
            <a:ext cx="2529637" cy="2529637"/>
          </a:xfrm>
          <a:custGeom>
            <a:avLst/>
            <a:gdLst/>
            <a:ahLst/>
            <a:cxnLst/>
            <a:rect r="r" b="b" t="t" l="l"/>
            <a:pathLst>
              <a:path h="2529637" w="2529637">
                <a:moveTo>
                  <a:pt x="0" y="0"/>
                </a:moveTo>
                <a:lnTo>
                  <a:pt x="2529637" y="0"/>
                </a:lnTo>
                <a:lnTo>
                  <a:pt x="2529637" y="2529637"/>
                </a:lnTo>
                <a:lnTo>
                  <a:pt x="0" y="2529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grpSp>
        <p:nvGrpSpPr>
          <p:cNvPr name="Group 2" id="2"/>
          <p:cNvGrpSpPr/>
          <p:nvPr/>
        </p:nvGrpSpPr>
        <p:grpSpPr>
          <a:xfrm rot="0">
            <a:off x="-295858" y="9797111"/>
            <a:ext cx="18879717" cy="729422"/>
            <a:chOff x="0" y="0"/>
            <a:chExt cx="4972436" cy="192111"/>
          </a:xfrm>
        </p:grpSpPr>
        <p:sp>
          <p:nvSpPr>
            <p:cNvPr name="Freeform 3" id="3"/>
            <p:cNvSpPr/>
            <p:nvPr/>
          </p:nvSpPr>
          <p:spPr>
            <a:xfrm flipH="false" flipV="false" rot="0">
              <a:off x="0" y="0"/>
              <a:ext cx="4972436" cy="192111"/>
            </a:xfrm>
            <a:custGeom>
              <a:avLst/>
              <a:gdLst/>
              <a:ahLst/>
              <a:cxnLst/>
              <a:rect r="r" b="b" t="t" l="l"/>
              <a:pathLst>
                <a:path h="192111" w="4972436">
                  <a:moveTo>
                    <a:pt x="0" y="0"/>
                  </a:moveTo>
                  <a:lnTo>
                    <a:pt x="4972436" y="0"/>
                  </a:lnTo>
                  <a:lnTo>
                    <a:pt x="4972436" y="192111"/>
                  </a:lnTo>
                  <a:lnTo>
                    <a:pt x="0" y="192111"/>
                  </a:lnTo>
                  <a:close/>
                </a:path>
              </a:pathLst>
            </a:custGeom>
            <a:solidFill>
              <a:srgbClr val="168EC4"/>
            </a:solidFill>
          </p:spPr>
        </p:sp>
        <p:sp>
          <p:nvSpPr>
            <p:cNvPr name="TextBox 4" id="4"/>
            <p:cNvSpPr txBox="true"/>
            <p:nvPr/>
          </p:nvSpPr>
          <p:spPr>
            <a:xfrm>
              <a:off x="0" y="-38100"/>
              <a:ext cx="4972436" cy="23021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133728" y="1758873"/>
            <a:ext cx="24555457" cy="6693055"/>
          </a:xfrm>
          <a:prstGeom prst="rect">
            <a:avLst/>
          </a:prstGeom>
        </p:spPr>
        <p:txBody>
          <a:bodyPr anchor="t" rtlCol="false" tIns="0" lIns="0" bIns="0" rIns="0">
            <a:spAutoFit/>
          </a:bodyPr>
          <a:lstStyle/>
          <a:p>
            <a:pPr algn="ctr">
              <a:lnSpc>
                <a:spcPts val="17625"/>
              </a:lnSpc>
            </a:pPr>
            <a:r>
              <a:rPr lang="en-US" sz="14330" spc="-358">
                <a:solidFill>
                  <a:srgbClr val="168EC4"/>
                </a:solidFill>
                <a:latin typeface="Waffle Soft"/>
                <a:ea typeface="Waffle Soft"/>
                <a:cs typeface="Waffle Soft"/>
                <a:sym typeface="Waffle Soft"/>
              </a:rPr>
              <a:t>STEP 1</a:t>
            </a:r>
          </a:p>
          <a:p>
            <a:pPr algn="ctr">
              <a:lnSpc>
                <a:spcPts val="17625"/>
              </a:lnSpc>
            </a:pPr>
            <a:r>
              <a:rPr lang="en-US" sz="14330" spc="-358">
                <a:solidFill>
                  <a:srgbClr val="1790C6"/>
                </a:solidFill>
                <a:latin typeface="Waffle Soft"/>
                <a:ea typeface="Waffle Soft"/>
                <a:cs typeface="Waffle Soft"/>
                <a:sym typeface="Waffle Soft"/>
              </a:rPr>
              <a:t> </a:t>
            </a:r>
            <a:r>
              <a:rPr lang="en-US" sz="14330" spc="-358">
                <a:solidFill>
                  <a:srgbClr val="FF8A42"/>
                </a:solidFill>
                <a:latin typeface="Waffle Soft"/>
                <a:ea typeface="Waffle Soft"/>
                <a:cs typeface="Waffle Soft"/>
                <a:sym typeface="Waffle Soft"/>
              </a:rPr>
              <a:t>FOOD REVENUE</a:t>
            </a:r>
          </a:p>
          <a:p>
            <a:pPr algn="ctr">
              <a:lnSpc>
                <a:spcPts val="17625"/>
              </a:lnSpc>
            </a:pPr>
            <a:r>
              <a:rPr lang="en-US" sz="14330" spc="-358">
                <a:solidFill>
                  <a:srgbClr val="FF8A42"/>
                </a:solidFill>
                <a:latin typeface="Waffle Soft"/>
                <a:ea typeface="Waffle Soft"/>
                <a:cs typeface="Waffle Soft"/>
                <a:sym typeface="Waffle Soft"/>
              </a:rPr>
              <a:t>IMPROVEMENTS</a:t>
            </a:r>
          </a:p>
        </p:txBody>
      </p:sp>
      <p:sp>
        <p:nvSpPr>
          <p:cNvPr name="Freeform 6" id="6"/>
          <p:cNvSpPr/>
          <p:nvPr/>
        </p:nvSpPr>
        <p:spPr>
          <a:xfrm flipH="false" flipV="false" rot="0">
            <a:off x="16500404" y="-944358"/>
            <a:ext cx="2773790" cy="2773790"/>
          </a:xfrm>
          <a:custGeom>
            <a:avLst/>
            <a:gdLst/>
            <a:ahLst/>
            <a:cxnLst/>
            <a:rect r="r" b="b" t="t" l="l"/>
            <a:pathLst>
              <a:path h="2773790" w="2773790">
                <a:moveTo>
                  <a:pt x="0" y="0"/>
                </a:moveTo>
                <a:lnTo>
                  <a:pt x="2773790" y="0"/>
                </a:lnTo>
                <a:lnTo>
                  <a:pt x="2773790" y="2773790"/>
                </a:lnTo>
                <a:lnTo>
                  <a:pt x="0" y="2773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222080" y="5056440"/>
            <a:ext cx="18732159" cy="5619648"/>
          </a:xfrm>
          <a:custGeom>
            <a:avLst/>
            <a:gdLst/>
            <a:ahLst/>
            <a:cxnLst/>
            <a:rect r="r" b="b" t="t" l="l"/>
            <a:pathLst>
              <a:path h="5619648" w="18732159">
                <a:moveTo>
                  <a:pt x="0" y="0"/>
                </a:moveTo>
                <a:lnTo>
                  <a:pt x="18732160" y="0"/>
                </a:lnTo>
                <a:lnTo>
                  <a:pt x="18732160" y="5619648"/>
                </a:lnTo>
                <a:lnTo>
                  <a:pt x="0" y="5619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441859">
            <a:off x="-642429" y="5042288"/>
            <a:ext cx="3342258" cy="4417081"/>
          </a:xfrm>
          <a:custGeom>
            <a:avLst/>
            <a:gdLst/>
            <a:ahLst/>
            <a:cxnLst/>
            <a:rect r="r" b="b" t="t" l="l"/>
            <a:pathLst>
              <a:path h="4417081" w="3342258">
                <a:moveTo>
                  <a:pt x="0" y="0"/>
                </a:moveTo>
                <a:lnTo>
                  <a:pt x="3342258" y="0"/>
                </a:lnTo>
                <a:lnTo>
                  <a:pt x="3342258" y="4417081"/>
                </a:lnTo>
                <a:lnTo>
                  <a:pt x="0" y="44170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513101" y="5143500"/>
            <a:ext cx="1929759" cy="2722764"/>
          </a:xfrm>
          <a:custGeom>
            <a:avLst/>
            <a:gdLst/>
            <a:ahLst/>
            <a:cxnLst/>
            <a:rect r="r" b="b" t="t" l="l"/>
            <a:pathLst>
              <a:path h="2722764" w="1929759">
                <a:moveTo>
                  <a:pt x="0" y="0"/>
                </a:moveTo>
                <a:lnTo>
                  <a:pt x="1929759" y="0"/>
                </a:lnTo>
                <a:lnTo>
                  <a:pt x="1929759" y="2722764"/>
                </a:lnTo>
                <a:lnTo>
                  <a:pt x="0" y="2722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094657" y="1873664"/>
            <a:ext cx="10998983" cy="5499492"/>
          </a:xfrm>
          <a:custGeom>
            <a:avLst/>
            <a:gdLst/>
            <a:ahLst/>
            <a:cxnLst/>
            <a:rect r="r" b="b" t="t" l="l"/>
            <a:pathLst>
              <a:path h="5499492" w="10998983">
                <a:moveTo>
                  <a:pt x="0" y="0"/>
                </a:moveTo>
                <a:lnTo>
                  <a:pt x="10998983" y="0"/>
                </a:lnTo>
                <a:lnTo>
                  <a:pt x="10998983" y="5499491"/>
                </a:lnTo>
                <a:lnTo>
                  <a:pt x="0" y="5499491"/>
                </a:lnTo>
                <a:lnTo>
                  <a:pt x="0" y="0"/>
                </a:lnTo>
                <a:close/>
              </a:path>
            </a:pathLst>
          </a:custGeom>
          <a:blipFill>
            <a:blip r:embed="rId9"/>
            <a:stretch>
              <a:fillRect l="0" t="0" r="0" b="0"/>
            </a:stretch>
          </a:blipFill>
        </p:spPr>
      </p:sp>
      <p:sp>
        <p:nvSpPr>
          <p:cNvPr name="TextBox 6" id="6"/>
          <p:cNvSpPr txBox="true"/>
          <p:nvPr/>
        </p:nvSpPr>
        <p:spPr>
          <a:xfrm rot="0">
            <a:off x="438150" y="1816514"/>
            <a:ext cx="9394472" cy="2785492"/>
          </a:xfrm>
          <a:prstGeom prst="rect">
            <a:avLst/>
          </a:prstGeom>
        </p:spPr>
        <p:txBody>
          <a:bodyPr anchor="t" rtlCol="false" tIns="0" lIns="0" bIns="0" rIns="0">
            <a:spAutoFit/>
          </a:bodyPr>
          <a:lstStyle/>
          <a:p>
            <a:pPr algn="l">
              <a:lnSpc>
                <a:spcPts val="10946"/>
              </a:lnSpc>
            </a:pPr>
            <a:r>
              <a:rPr lang="en-US" sz="8899" spc="-222">
                <a:solidFill>
                  <a:srgbClr val="168EC4"/>
                </a:solidFill>
                <a:latin typeface="Waffle Soft"/>
                <a:ea typeface="Waffle Soft"/>
                <a:cs typeface="Waffle Soft"/>
                <a:sym typeface="Waffle Soft"/>
              </a:rPr>
              <a:t>FOOD REV.</a:t>
            </a:r>
            <a:r>
              <a:rPr lang="en-US" sz="8899" spc="-222">
                <a:solidFill>
                  <a:srgbClr val="1790C6"/>
                </a:solidFill>
                <a:latin typeface="Waffle Soft"/>
                <a:ea typeface="Waffle Soft"/>
                <a:cs typeface="Waffle Soft"/>
                <a:sym typeface="Waffle Soft"/>
              </a:rPr>
              <a:t> </a:t>
            </a:r>
            <a:r>
              <a:rPr lang="en-US" sz="8899" spc="-222">
                <a:solidFill>
                  <a:srgbClr val="FF8A42"/>
                </a:solidFill>
                <a:latin typeface="Waffle Soft"/>
                <a:ea typeface="Waffle Soft"/>
                <a:cs typeface="Waffle Soft"/>
                <a:sym typeface="Waffle Soft"/>
              </a:rPr>
              <a:t>PROBLEMS</a:t>
            </a:r>
          </a:p>
        </p:txBody>
      </p:sp>
      <p:sp>
        <p:nvSpPr>
          <p:cNvPr name="TextBox 7" id="7"/>
          <p:cNvSpPr txBox="true"/>
          <p:nvPr/>
        </p:nvSpPr>
        <p:spPr>
          <a:xfrm rot="0">
            <a:off x="7928997" y="962025"/>
            <a:ext cx="9330303" cy="547370"/>
          </a:xfrm>
          <a:prstGeom prst="rect">
            <a:avLst/>
          </a:prstGeom>
        </p:spPr>
        <p:txBody>
          <a:bodyPr anchor="t" rtlCol="false" tIns="0" lIns="0" bIns="0" rIns="0">
            <a:spAutoFit/>
          </a:bodyPr>
          <a:lstStyle/>
          <a:p>
            <a:pPr algn="just">
              <a:lnSpc>
                <a:spcPts val="4479"/>
              </a:lnSpc>
            </a:pPr>
            <a:r>
              <a:rPr lang="en-US" sz="3199" b="true">
                <a:solidFill>
                  <a:srgbClr val="000000"/>
                </a:solidFill>
                <a:latin typeface="Raleway Semi-Bold"/>
                <a:ea typeface="Raleway Semi-Bold"/>
                <a:cs typeface="Raleway Semi-Bold"/>
                <a:sym typeface="Raleway Semi-Bold"/>
              </a:rPr>
              <a:t>Average Food Spent per Guest (FPSG): $17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222080" y="5056440"/>
            <a:ext cx="18732159" cy="5619648"/>
          </a:xfrm>
          <a:custGeom>
            <a:avLst/>
            <a:gdLst/>
            <a:ahLst/>
            <a:cxnLst/>
            <a:rect r="r" b="b" t="t" l="l"/>
            <a:pathLst>
              <a:path h="5619648" w="18732159">
                <a:moveTo>
                  <a:pt x="0" y="0"/>
                </a:moveTo>
                <a:lnTo>
                  <a:pt x="18732160" y="0"/>
                </a:lnTo>
                <a:lnTo>
                  <a:pt x="18732160" y="5619648"/>
                </a:lnTo>
                <a:lnTo>
                  <a:pt x="0" y="56196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441859">
            <a:off x="-642429" y="5042288"/>
            <a:ext cx="3342258" cy="4417081"/>
          </a:xfrm>
          <a:custGeom>
            <a:avLst/>
            <a:gdLst/>
            <a:ahLst/>
            <a:cxnLst/>
            <a:rect r="r" b="b" t="t" l="l"/>
            <a:pathLst>
              <a:path h="4417081" w="3342258">
                <a:moveTo>
                  <a:pt x="0" y="0"/>
                </a:moveTo>
                <a:lnTo>
                  <a:pt x="3342258" y="0"/>
                </a:lnTo>
                <a:lnTo>
                  <a:pt x="3342258" y="4417081"/>
                </a:lnTo>
                <a:lnTo>
                  <a:pt x="0" y="44170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4513101" y="5143500"/>
            <a:ext cx="1929759" cy="2722764"/>
          </a:xfrm>
          <a:custGeom>
            <a:avLst/>
            <a:gdLst/>
            <a:ahLst/>
            <a:cxnLst/>
            <a:rect r="r" b="b" t="t" l="l"/>
            <a:pathLst>
              <a:path h="2722764" w="1929759">
                <a:moveTo>
                  <a:pt x="0" y="0"/>
                </a:moveTo>
                <a:lnTo>
                  <a:pt x="1929759" y="0"/>
                </a:lnTo>
                <a:lnTo>
                  <a:pt x="1929759" y="2722764"/>
                </a:lnTo>
                <a:lnTo>
                  <a:pt x="0" y="2722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516781" y="743922"/>
            <a:ext cx="6968802" cy="2785492"/>
          </a:xfrm>
          <a:prstGeom prst="rect">
            <a:avLst/>
          </a:prstGeom>
        </p:spPr>
        <p:txBody>
          <a:bodyPr anchor="t" rtlCol="false" tIns="0" lIns="0" bIns="0" rIns="0">
            <a:spAutoFit/>
          </a:bodyPr>
          <a:lstStyle/>
          <a:p>
            <a:pPr algn="l">
              <a:lnSpc>
                <a:spcPts val="10946"/>
              </a:lnSpc>
            </a:pPr>
            <a:r>
              <a:rPr lang="en-US" sz="8899" spc="-222">
                <a:solidFill>
                  <a:srgbClr val="168EC4"/>
                </a:solidFill>
                <a:latin typeface="Waffle Soft"/>
                <a:ea typeface="Waffle Soft"/>
                <a:cs typeface="Waffle Soft"/>
                <a:sym typeface="Waffle Soft"/>
              </a:rPr>
              <a:t>UPDATED</a:t>
            </a:r>
          </a:p>
          <a:p>
            <a:pPr algn="l">
              <a:lnSpc>
                <a:spcPts val="10946"/>
              </a:lnSpc>
            </a:pPr>
            <a:r>
              <a:rPr lang="en-US" sz="8899" spc="-222">
                <a:solidFill>
                  <a:srgbClr val="FF8A42"/>
                </a:solidFill>
                <a:latin typeface="Waffle Soft"/>
                <a:ea typeface="Waffle Soft"/>
                <a:cs typeface="Waffle Soft"/>
                <a:sym typeface="Waffle Soft"/>
              </a:rPr>
              <a:t>MENU</a:t>
            </a:r>
          </a:p>
        </p:txBody>
      </p:sp>
      <p:sp>
        <p:nvSpPr>
          <p:cNvPr name="TextBox 6" id="6"/>
          <p:cNvSpPr txBox="true"/>
          <p:nvPr/>
        </p:nvSpPr>
        <p:spPr>
          <a:xfrm rot="0">
            <a:off x="8302273" y="1019175"/>
            <a:ext cx="6997661" cy="5598795"/>
          </a:xfrm>
          <a:prstGeom prst="rect">
            <a:avLst/>
          </a:prstGeom>
        </p:spPr>
        <p:txBody>
          <a:bodyPr anchor="t" rtlCol="false" tIns="0" lIns="0" bIns="0" rIns="0">
            <a:spAutoFit/>
          </a:bodyPr>
          <a:lstStyle/>
          <a:p>
            <a:pPr algn="ctr" marL="647700" indent="-323850" lvl="1">
              <a:lnSpc>
                <a:spcPts val="3690"/>
              </a:lnSpc>
              <a:spcBef>
                <a:spcPct val="0"/>
              </a:spcBef>
              <a:buFont typeface="Arial"/>
              <a:buChar char="•"/>
            </a:pPr>
            <a:r>
              <a:rPr lang="en-US" b="true" sz="3000" spc="-75">
                <a:solidFill>
                  <a:srgbClr val="000000"/>
                </a:solidFill>
                <a:latin typeface="Waffle Soft"/>
                <a:ea typeface="Waffle Soft"/>
                <a:cs typeface="Waffle Soft"/>
                <a:sym typeface="Waffle Soft"/>
              </a:rPr>
              <a:t>ADULT CHEESE PIZZA:  $11.99</a:t>
            </a:r>
          </a:p>
          <a:p>
            <a:pPr algn="ctr" marL="647700" indent="-323850" lvl="1">
              <a:lnSpc>
                <a:spcPts val="3690"/>
              </a:lnSpc>
              <a:spcBef>
                <a:spcPct val="0"/>
              </a:spcBef>
              <a:buFont typeface="Arial"/>
              <a:buChar char="•"/>
            </a:pPr>
            <a:r>
              <a:rPr lang="en-US" b="true" sz="3000" spc="-75">
                <a:solidFill>
                  <a:srgbClr val="000000"/>
                </a:solidFill>
                <a:latin typeface="Waffle Soft"/>
                <a:ea typeface="Waffle Soft"/>
                <a:cs typeface="Waffle Soft"/>
                <a:sym typeface="Waffle Soft"/>
              </a:rPr>
              <a:t>ADULT PEPPERONI PIZZA:  $12.99</a:t>
            </a:r>
          </a:p>
          <a:p>
            <a:pPr algn="ctr" marL="647700" indent="-323850" lvl="1">
              <a:lnSpc>
                <a:spcPts val="3690"/>
              </a:lnSpc>
              <a:spcBef>
                <a:spcPct val="0"/>
              </a:spcBef>
              <a:buFont typeface="Arial"/>
              <a:buChar char="•"/>
            </a:pPr>
            <a:r>
              <a:rPr lang="en-US" b="true" sz="3000" spc="-75">
                <a:solidFill>
                  <a:srgbClr val="000000"/>
                </a:solidFill>
                <a:latin typeface="Waffle Soft"/>
                <a:ea typeface="Waffle Soft"/>
                <a:cs typeface="Waffle Soft"/>
                <a:sym typeface="Waffle Soft"/>
              </a:rPr>
              <a:t>KIDS CHEESE PIZZA:  $7.99</a:t>
            </a:r>
          </a:p>
          <a:p>
            <a:pPr algn="ctr" marL="647700" indent="-323850" lvl="1">
              <a:lnSpc>
                <a:spcPts val="3690"/>
              </a:lnSpc>
              <a:spcBef>
                <a:spcPct val="0"/>
              </a:spcBef>
              <a:buFont typeface="Arial"/>
              <a:buChar char="•"/>
            </a:pPr>
            <a:r>
              <a:rPr lang="en-US" b="true" sz="3000" spc="-75">
                <a:solidFill>
                  <a:srgbClr val="000000"/>
                </a:solidFill>
                <a:latin typeface="Waffle Soft"/>
                <a:ea typeface="Waffle Soft"/>
                <a:cs typeface="Waffle Soft"/>
                <a:sym typeface="Waffle Soft"/>
              </a:rPr>
              <a:t>KIDS PEPPERONI PIZZA:  $8.99</a:t>
            </a:r>
          </a:p>
          <a:p>
            <a:pPr algn="ctr" marL="647700" indent="-323850" lvl="1">
              <a:lnSpc>
                <a:spcPts val="3690"/>
              </a:lnSpc>
              <a:spcBef>
                <a:spcPct val="0"/>
              </a:spcBef>
              <a:buFont typeface="Arial"/>
              <a:buChar char="•"/>
            </a:pPr>
            <a:r>
              <a:rPr lang="en-US" b="true" sz="3000" spc="-75">
                <a:solidFill>
                  <a:srgbClr val="000000"/>
                </a:solidFill>
                <a:latin typeface="Waffle Soft"/>
                <a:ea typeface="Waffle Soft"/>
                <a:cs typeface="Waffle Soft"/>
                <a:sym typeface="Waffle Soft"/>
              </a:rPr>
              <a:t>CHEESEBURGER:   $10.99</a:t>
            </a:r>
          </a:p>
          <a:p>
            <a:pPr algn="ctr" marL="647700" indent="-323850" lvl="1">
              <a:lnSpc>
                <a:spcPts val="3690"/>
              </a:lnSpc>
              <a:spcBef>
                <a:spcPct val="0"/>
              </a:spcBef>
              <a:buFont typeface="Arial"/>
              <a:buChar char="•"/>
            </a:pPr>
            <a:r>
              <a:rPr lang="en-US" b="true" sz="3000" spc="-75">
                <a:solidFill>
                  <a:srgbClr val="000000"/>
                </a:solidFill>
                <a:latin typeface="Waffle Soft"/>
                <a:ea typeface="Waffle Soft"/>
                <a:cs typeface="Waffle Soft"/>
                <a:sym typeface="Waffle Soft"/>
              </a:rPr>
              <a:t>PRETZELS:   $3.00</a:t>
            </a:r>
          </a:p>
          <a:p>
            <a:pPr algn="ctr" marL="647700" indent="-323850" lvl="1">
              <a:lnSpc>
                <a:spcPts val="3690"/>
              </a:lnSpc>
              <a:spcBef>
                <a:spcPct val="0"/>
              </a:spcBef>
              <a:buFont typeface="Arial"/>
              <a:buChar char="•"/>
            </a:pPr>
            <a:r>
              <a:rPr lang="en-US" b="true" sz="3000" spc="-75">
                <a:solidFill>
                  <a:srgbClr val="29863B"/>
                </a:solidFill>
                <a:latin typeface="Waffle Soft"/>
                <a:ea typeface="Waffle Soft"/>
                <a:cs typeface="Waffle Soft"/>
                <a:sym typeface="Waffle Soft"/>
              </a:rPr>
              <a:t>PEPPERONI PIZZA</a:t>
            </a:r>
            <a:r>
              <a:rPr lang="en-US" b="true" sz="3000" spc="-75">
                <a:solidFill>
                  <a:srgbClr val="000000"/>
                </a:solidFill>
                <a:latin typeface="Waffle Soft"/>
                <a:ea typeface="Waffle Soft"/>
                <a:cs typeface="Waffle Soft"/>
                <a:sym typeface="Waffle Soft"/>
              </a:rPr>
              <a:t>:  $23.00</a:t>
            </a:r>
          </a:p>
          <a:p>
            <a:pPr algn="ctr" marL="647700" indent="-323850" lvl="1">
              <a:lnSpc>
                <a:spcPts val="3690"/>
              </a:lnSpc>
              <a:spcBef>
                <a:spcPct val="0"/>
              </a:spcBef>
              <a:buFont typeface="Arial"/>
              <a:buChar char="•"/>
            </a:pPr>
            <a:r>
              <a:rPr lang="en-US" b="true" sz="3000" spc="-75">
                <a:solidFill>
                  <a:srgbClr val="29863B"/>
                </a:solidFill>
                <a:latin typeface="Waffle Soft"/>
                <a:ea typeface="Waffle Soft"/>
                <a:cs typeface="Waffle Soft"/>
                <a:sym typeface="Waffle Soft"/>
              </a:rPr>
              <a:t>CHEESE PIZZA</a:t>
            </a:r>
            <a:r>
              <a:rPr lang="en-US" b="true" sz="3000" spc="-75">
                <a:solidFill>
                  <a:srgbClr val="000000"/>
                </a:solidFill>
                <a:latin typeface="Waffle Soft"/>
                <a:ea typeface="Waffle Soft"/>
                <a:cs typeface="Waffle Soft"/>
                <a:sym typeface="Waffle Soft"/>
              </a:rPr>
              <a:t>:   $22.00</a:t>
            </a:r>
          </a:p>
          <a:p>
            <a:pPr algn="ctr" marL="647700" indent="-323850" lvl="1">
              <a:lnSpc>
                <a:spcPts val="3690"/>
              </a:lnSpc>
              <a:spcBef>
                <a:spcPct val="0"/>
              </a:spcBef>
              <a:buFont typeface="Arial"/>
              <a:buChar char="•"/>
            </a:pPr>
            <a:r>
              <a:rPr lang="en-US" b="true" sz="3000" spc="-75">
                <a:solidFill>
                  <a:srgbClr val="29863B"/>
                </a:solidFill>
                <a:latin typeface="Waffle Soft"/>
                <a:ea typeface="Waffle Soft"/>
                <a:cs typeface="Waffle Soft"/>
                <a:sym typeface="Waffle Soft"/>
              </a:rPr>
              <a:t>WRAPS</a:t>
            </a:r>
            <a:r>
              <a:rPr lang="en-US" b="true" sz="3000" spc="-75">
                <a:solidFill>
                  <a:srgbClr val="000000"/>
                </a:solidFill>
                <a:latin typeface="Waffle Soft"/>
                <a:ea typeface="Waffle Soft"/>
                <a:cs typeface="Waffle Soft"/>
                <a:sym typeface="Waffle Soft"/>
              </a:rPr>
              <a:t>: $13.00</a:t>
            </a:r>
          </a:p>
          <a:p>
            <a:pPr algn="ctr" marL="647700" indent="-323850" lvl="1">
              <a:lnSpc>
                <a:spcPts val="3690"/>
              </a:lnSpc>
              <a:spcBef>
                <a:spcPct val="0"/>
              </a:spcBef>
              <a:buFont typeface="Arial"/>
              <a:buChar char="•"/>
            </a:pPr>
            <a:r>
              <a:rPr lang="en-US" b="true" sz="3000" spc="-75">
                <a:solidFill>
                  <a:srgbClr val="29863B"/>
                </a:solidFill>
                <a:latin typeface="Waffle Soft"/>
                <a:ea typeface="Waffle Soft"/>
                <a:cs typeface="Waffle Soft"/>
                <a:sym typeface="Waffle Soft"/>
              </a:rPr>
              <a:t>SALADS</a:t>
            </a:r>
            <a:r>
              <a:rPr lang="en-US" b="true" sz="3000" spc="-75">
                <a:solidFill>
                  <a:srgbClr val="000000"/>
                </a:solidFill>
                <a:latin typeface="Waffle Soft"/>
                <a:ea typeface="Waffle Soft"/>
                <a:cs typeface="Waffle Soft"/>
                <a:sym typeface="Waffle Soft"/>
              </a:rPr>
              <a:t>: TBA</a:t>
            </a:r>
          </a:p>
          <a:p>
            <a:pPr algn="ctr" marL="647700" indent="-323850" lvl="1">
              <a:lnSpc>
                <a:spcPts val="3690"/>
              </a:lnSpc>
              <a:spcBef>
                <a:spcPct val="0"/>
              </a:spcBef>
              <a:buFont typeface="Arial"/>
              <a:buChar char="•"/>
            </a:pPr>
            <a:r>
              <a:rPr lang="en-US" b="true" sz="3000" spc="-75">
                <a:solidFill>
                  <a:srgbClr val="29863B"/>
                </a:solidFill>
                <a:latin typeface="Waffle Soft"/>
                <a:ea typeface="Waffle Soft"/>
                <a:cs typeface="Waffle Soft"/>
                <a:sym typeface="Waffle Soft"/>
              </a:rPr>
              <a:t>DRINKS</a:t>
            </a:r>
            <a:r>
              <a:rPr lang="en-US" b="true" sz="3000" spc="-75">
                <a:solidFill>
                  <a:srgbClr val="000000"/>
                </a:solidFill>
                <a:latin typeface="Waffle Soft"/>
                <a:ea typeface="Waffle Soft"/>
                <a:cs typeface="Waffle Soft"/>
                <a:sym typeface="Waffle Soft"/>
              </a:rPr>
              <a:t>: TBA</a:t>
            </a:r>
          </a:p>
          <a:p>
            <a:pPr algn="ctr" marL="647700" indent="-323850" lvl="1">
              <a:lnSpc>
                <a:spcPts val="3690"/>
              </a:lnSpc>
              <a:spcBef>
                <a:spcPct val="0"/>
              </a:spcBef>
              <a:buFont typeface="Arial"/>
              <a:buChar char="•"/>
            </a:pPr>
            <a:r>
              <a:rPr lang="en-US" b="true" sz="3000" spc="-75">
                <a:solidFill>
                  <a:srgbClr val="29863B"/>
                </a:solidFill>
                <a:latin typeface="Waffle Soft"/>
                <a:ea typeface="Waffle Soft"/>
                <a:cs typeface="Waffle Soft"/>
                <a:sym typeface="Waffle Soft"/>
              </a:rPr>
              <a:t>COOKIES</a:t>
            </a:r>
            <a:r>
              <a:rPr lang="en-US" b="true" sz="3000" spc="-75">
                <a:solidFill>
                  <a:srgbClr val="000000"/>
                </a:solidFill>
                <a:latin typeface="Waffle Soft"/>
                <a:ea typeface="Waffle Soft"/>
                <a:cs typeface="Waffle Soft"/>
                <a:sym typeface="Waffle Soft"/>
              </a:rPr>
              <a:t>: TBA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AD5"/>
        </a:solidFill>
      </p:bgPr>
    </p:bg>
    <p:spTree>
      <p:nvGrpSpPr>
        <p:cNvPr id="1" name=""/>
        <p:cNvGrpSpPr/>
        <p:nvPr/>
      </p:nvGrpSpPr>
      <p:grpSpPr>
        <a:xfrm>
          <a:off x="0" y="0"/>
          <a:ext cx="0" cy="0"/>
          <a:chOff x="0" y="0"/>
          <a:chExt cx="0" cy="0"/>
        </a:xfrm>
      </p:grpSpPr>
      <p:sp>
        <p:nvSpPr>
          <p:cNvPr name="Freeform 2" id="2"/>
          <p:cNvSpPr/>
          <p:nvPr/>
        </p:nvSpPr>
        <p:spPr>
          <a:xfrm flipH="false" flipV="false" rot="0">
            <a:off x="1191019" y="371711"/>
            <a:ext cx="15905963" cy="9543578"/>
          </a:xfrm>
          <a:custGeom>
            <a:avLst/>
            <a:gdLst/>
            <a:ahLst/>
            <a:cxnLst/>
            <a:rect r="r" b="b" t="t" l="l"/>
            <a:pathLst>
              <a:path h="9543578" w="15905963">
                <a:moveTo>
                  <a:pt x="0" y="0"/>
                </a:moveTo>
                <a:lnTo>
                  <a:pt x="15905962" y="0"/>
                </a:lnTo>
                <a:lnTo>
                  <a:pt x="15905962" y="9543578"/>
                </a:lnTo>
                <a:lnTo>
                  <a:pt x="0" y="954357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DAG6ZXFE2-I</dc:identifier>
  <dcterms:modified xsi:type="dcterms:W3CDTF">2011-08-01T06:04:30Z</dcterms:modified>
  <cp:revision>1</cp:revision>
  <dc:title>Landen Barker, Fabien Ruiz - PMBS Hawaiian Falls Project</dc:title>
</cp:coreProperties>
</file>